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3"/>
  </p:handoutMasterIdLst>
  <p:sldIdLst>
    <p:sldId id="256" r:id="rId2"/>
  </p:sldIdLst>
  <p:sldSz cx="41148000" cy="27432000"/>
  <p:notesSz cx="6797675" cy="9926638"/>
  <p:defaultTextStyle>
    <a:defPPr>
      <a:defRPr lang="en-US"/>
    </a:defPPr>
    <a:lvl1pPr marL="0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1pPr>
    <a:lvl2pPr marL="1959422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2pPr>
    <a:lvl3pPr marL="3918844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3pPr>
    <a:lvl4pPr marL="5878266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4pPr>
    <a:lvl5pPr marL="7837688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5pPr>
    <a:lvl6pPr marL="9797110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6pPr>
    <a:lvl7pPr marL="11756532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7pPr>
    <a:lvl8pPr marL="13715954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8pPr>
    <a:lvl9pPr marL="15675376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0" d="100"/>
          <a:sy n="20" d="100"/>
        </p:scale>
        <p:origin x="-576" y="-342"/>
      </p:cViewPr>
      <p:guideLst>
        <p:guide orient="horz" pos="8640"/>
        <p:guide pos="129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H:\New%20Microsoft%20Office%20Excel%20Workshee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a-IR"/>
  <c:clrMapOvr bg1="lt1" tx1="dk1" bg2="lt2" tx2="dk2" accent1="accent1" accent2="accent2" accent3="accent3" accent4="accent4" accent5="accent5" accent6="accent6" hlink="hlink" folHlink="folHlink"/>
  <c:chart>
    <c:autoTitleDeleted val="1"/>
    <c:view3D>
      <c:depthPercent val="100"/>
      <c:rAngAx val="1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ser>
          <c:idx val="0"/>
          <c:order val="0"/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cat>
            <c:strRef>
              <c:f>Sheet1!$C$35:$C$36</c:f>
              <c:strCache>
                <c:ptCount val="2"/>
                <c:pt idx="0">
                  <c:v>مذکر</c:v>
                </c:pt>
                <c:pt idx="1">
                  <c:v>مونث</c:v>
                </c:pt>
              </c:strCache>
            </c:strRef>
          </c:cat>
          <c:val>
            <c:numRef>
              <c:f>Sheet1!$D$35:$D$36</c:f>
              <c:numCache>
                <c:formatCode>0.00%</c:formatCode>
                <c:ptCount val="2"/>
                <c:pt idx="0">
                  <c:v>0.35780000000000034</c:v>
                </c:pt>
                <c:pt idx="1">
                  <c:v>0.16470000000000004</c:v>
                </c:pt>
              </c:numCache>
            </c:numRef>
          </c:val>
        </c:ser>
        <c:shape val="box"/>
        <c:axId val="102280192"/>
        <c:axId val="102834944"/>
        <c:axId val="0"/>
      </c:bar3DChart>
      <c:catAx>
        <c:axId val="10228019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B Nazanin" panose="00000400000000000000" pitchFamily="2" charset="-78"/>
              </a:defRPr>
            </a:pPr>
            <a:endParaRPr lang="fa-IR"/>
          </a:p>
        </c:txPr>
        <c:crossAx val="102834944"/>
        <c:crosses val="autoZero"/>
        <c:auto val="1"/>
        <c:lblAlgn val="ctr"/>
        <c:lblOffset val="100"/>
      </c:catAx>
      <c:valAx>
        <c:axId val="102834944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a-IR"/>
          </a:p>
        </c:txPr>
        <c:crossAx val="102280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fa-IR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a-IR"/>
  <c:clrMapOvr bg1="lt1" tx1="dk1" bg2="lt2" tx2="dk2" accent1="accent1" accent2="accent2" accent3="accent3" accent4="accent4" accent5="accent5" accent6="accent6" hlink="hlink" folHlink="folHlink"/>
  <c:chart>
    <c:autoTitleDeleted val="1"/>
    <c:view3D>
      <c:depthPercent val="100"/>
      <c:rAngAx val="1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ser>
          <c:idx val="0"/>
          <c:order val="0"/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cat>
            <c:strRef>
              <c:f>Sheet1!$D$240:$D$247</c:f>
              <c:strCache>
                <c:ptCount val="8"/>
                <c:pt idx="0">
                  <c:v>کنجکاوی</c:v>
                </c:pt>
                <c:pt idx="1">
                  <c:v>لذت</c:v>
                </c:pt>
                <c:pt idx="2">
                  <c:v>تسکین درد</c:v>
                </c:pt>
                <c:pt idx="3">
                  <c:v>شکست عشقی</c:v>
                </c:pt>
                <c:pt idx="4">
                  <c:v>فراموشی رنج روحی</c:v>
                </c:pt>
                <c:pt idx="5">
                  <c:v>مرگ عزیزان</c:v>
                </c:pt>
                <c:pt idx="6">
                  <c:v>مشکلات خانوادگی</c:v>
                </c:pt>
                <c:pt idx="7">
                  <c:v>همنشینی دوستان</c:v>
                </c:pt>
              </c:strCache>
            </c:strRef>
          </c:cat>
          <c:val>
            <c:numRef>
              <c:f>Sheet1!$E$240:$E$247</c:f>
              <c:numCache>
                <c:formatCode>0.00%</c:formatCode>
                <c:ptCount val="8"/>
                <c:pt idx="0">
                  <c:v>0.34390000000000026</c:v>
                </c:pt>
                <c:pt idx="1">
                  <c:v>0.20630000000000001</c:v>
                </c:pt>
                <c:pt idx="2">
                  <c:v>0.46560000000000001</c:v>
                </c:pt>
                <c:pt idx="3">
                  <c:v>9.5200000000000007E-2</c:v>
                </c:pt>
                <c:pt idx="4">
                  <c:v>4.2299999999999997E-2</c:v>
                </c:pt>
                <c:pt idx="5">
                  <c:v>2.1200000000000021E-2</c:v>
                </c:pt>
                <c:pt idx="6">
                  <c:v>1.060000000000001E-2</c:v>
                </c:pt>
                <c:pt idx="7">
                  <c:v>0.4617</c:v>
                </c:pt>
              </c:numCache>
            </c:numRef>
          </c:val>
        </c:ser>
        <c:shape val="box"/>
        <c:axId val="103002112"/>
        <c:axId val="103003648"/>
        <c:axId val="0"/>
      </c:bar3DChart>
      <c:catAx>
        <c:axId val="10300211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a-IR"/>
          </a:p>
        </c:txPr>
        <c:crossAx val="103003648"/>
        <c:crosses val="autoZero"/>
        <c:auto val="1"/>
        <c:lblAlgn val="ctr"/>
        <c:lblOffset val="100"/>
      </c:catAx>
      <c:valAx>
        <c:axId val="103003648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fa-IR"/>
          </a:p>
        </c:txPr>
        <c:crossAx val="10300211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32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B Nazanin" panose="00000400000000000000" pitchFamily="2" charset="-78"/>
              </a:defRPr>
            </a:pPr>
            <a:endParaRPr lang="fa-IR"/>
          </a:p>
        </c:txPr>
      </c:dTable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fa-IR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a-IR"/>
  <c:style val="26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dLbls>
            <c:dLbl>
              <c:idx val="1"/>
              <c:layout>
                <c:manualLayout>
                  <c:x val="-0.14975313309346272"/>
                  <c:y val="9.9067694663167128E-4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3600" b="1">
                    <a:solidFill>
                      <a:schemeClr val="bg1"/>
                    </a:solidFill>
                    <a:cs typeface="B Nazanin" pitchFamily="2" charset="-78"/>
                  </a:defRPr>
                </a:pPr>
                <a:endParaRPr lang="fa-IR"/>
              </a:p>
            </c:txPr>
            <c:showCatName val="1"/>
            <c:showPercent val="1"/>
            <c:showLeaderLines val="1"/>
          </c:dLbls>
          <c:cat>
            <c:strRef>
              <c:f>Sheet1!$A$15:$A$17</c:f>
              <c:strCache>
                <c:ptCount val="3"/>
                <c:pt idx="0">
                  <c:v>متاهل</c:v>
                </c:pt>
                <c:pt idx="1">
                  <c:v>مجرد</c:v>
                </c:pt>
                <c:pt idx="2">
                  <c:v>ازدواج منجر به طلاق</c:v>
                </c:pt>
              </c:strCache>
            </c:strRef>
          </c:cat>
          <c:val>
            <c:numRef>
              <c:f>Sheet1!$B$15:$B$17</c:f>
              <c:numCache>
                <c:formatCode>0.00%</c:formatCode>
                <c:ptCount val="3"/>
                <c:pt idx="0">
                  <c:v>0.20269999999999999</c:v>
                </c:pt>
                <c:pt idx="1">
                  <c:v>0.16270000000000001</c:v>
                </c:pt>
                <c:pt idx="2">
                  <c:v>0.86420000000000008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fa-IR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C1F03B-85E7-46BD-88C2-967801206605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B5A08-A924-4BF2-8249-E4DCDAE15F7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2400300" y="5486400"/>
            <a:ext cx="35332416" cy="7315200"/>
          </a:xfrm>
          <a:ln>
            <a:noFill/>
          </a:ln>
        </p:spPr>
        <p:txBody>
          <a:bodyPr vert="horz" tIns="0" rIns="78377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240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2400300" y="12914144"/>
            <a:ext cx="35346132" cy="7010400"/>
          </a:xfrm>
        </p:spPr>
        <p:txBody>
          <a:bodyPr lIns="0" rIns="78377"/>
          <a:lstStyle>
            <a:lvl1pPr marL="0" marR="195942" indent="0" algn="r">
              <a:buNone/>
              <a:defRPr>
                <a:solidFill>
                  <a:schemeClr val="tx1"/>
                </a:solidFill>
              </a:defRPr>
            </a:lvl1pPr>
            <a:lvl2pPr marL="1959422" indent="0" algn="ctr">
              <a:buNone/>
            </a:lvl2pPr>
            <a:lvl3pPr marL="3918844" indent="0" algn="ctr">
              <a:buNone/>
            </a:lvl3pPr>
            <a:lvl4pPr marL="5878266" indent="0" algn="ctr">
              <a:buNone/>
            </a:lvl4pPr>
            <a:lvl5pPr marL="7837688" indent="0" algn="ctr">
              <a:buNone/>
            </a:lvl5pPr>
            <a:lvl6pPr marL="9797110" indent="0" algn="ctr">
              <a:buNone/>
            </a:lvl6pPr>
            <a:lvl7pPr marL="11756532" indent="0" algn="ctr">
              <a:buNone/>
            </a:lvl7pPr>
            <a:lvl8pPr marL="13715954" indent="0" algn="ctr">
              <a:buNone/>
            </a:lvl8pPr>
            <a:lvl9pPr marL="15675376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9832300" y="3657606"/>
            <a:ext cx="9258300" cy="20847052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57400" y="3657606"/>
            <a:ext cx="27089100" cy="2084705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6584" y="5266944"/>
            <a:ext cx="34975800" cy="5449824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240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6584" y="10818656"/>
            <a:ext cx="34975800" cy="6038848"/>
          </a:xfrm>
        </p:spPr>
        <p:txBody>
          <a:bodyPr lIns="195942" rIns="195942" anchor="t"/>
          <a:lstStyle>
            <a:lvl1pPr marL="0" indent="0">
              <a:buNone/>
              <a:defRPr sz="9400">
                <a:solidFill>
                  <a:schemeClr val="tx1"/>
                </a:solidFill>
              </a:defRPr>
            </a:lvl1pPr>
            <a:lvl2pPr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816352"/>
            <a:ext cx="37033200" cy="4572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7400" y="7680340"/>
            <a:ext cx="18173700" cy="17739360"/>
          </a:xfrm>
        </p:spPr>
        <p:txBody>
          <a:bodyPr/>
          <a:lstStyle>
            <a:lvl1pPr>
              <a:defRPr sz="111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916900" y="7680340"/>
            <a:ext cx="18173700" cy="17739360"/>
          </a:xfrm>
        </p:spPr>
        <p:txBody>
          <a:bodyPr/>
          <a:lstStyle>
            <a:lvl1pPr>
              <a:defRPr sz="111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816352"/>
            <a:ext cx="37033200" cy="4572000"/>
          </a:xfrm>
        </p:spPr>
        <p:txBody>
          <a:bodyPr tIns="195942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7420992"/>
            <a:ext cx="18180846" cy="2637408"/>
          </a:xfrm>
        </p:spPr>
        <p:txBody>
          <a:bodyPr lIns="195942" tIns="0" rIns="195942" bIns="0" anchor="ctr">
            <a:noAutofit/>
          </a:bodyPr>
          <a:lstStyle>
            <a:lvl1pPr marL="0" indent="0">
              <a:buNone/>
              <a:defRPr sz="103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8600" b="1"/>
            </a:lvl2pPr>
            <a:lvl3pPr>
              <a:buNone/>
              <a:defRPr sz="7700" b="1"/>
            </a:lvl3pPr>
            <a:lvl4pPr>
              <a:buNone/>
              <a:defRPr sz="6900" b="1"/>
            </a:lvl4pPr>
            <a:lvl5pPr>
              <a:buNone/>
              <a:defRPr sz="69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20902615" y="7439030"/>
            <a:ext cx="18187988" cy="2619372"/>
          </a:xfrm>
        </p:spPr>
        <p:txBody>
          <a:bodyPr lIns="195942" tIns="0" rIns="195942" bIns="0" anchor="ctr"/>
          <a:lstStyle>
            <a:lvl1pPr marL="0" indent="0">
              <a:buNone/>
              <a:defRPr sz="103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8600" b="1"/>
            </a:lvl2pPr>
            <a:lvl3pPr>
              <a:buNone/>
              <a:defRPr sz="7700" b="1"/>
            </a:lvl3pPr>
            <a:lvl4pPr>
              <a:buNone/>
              <a:defRPr sz="6900" b="1"/>
            </a:lvl4pPr>
            <a:lvl5pPr>
              <a:buNone/>
              <a:defRPr sz="69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57400" y="10058400"/>
            <a:ext cx="18180846" cy="15382880"/>
          </a:xfrm>
        </p:spPr>
        <p:txBody>
          <a:bodyPr tIns="0"/>
          <a:lstStyle>
            <a:lvl1pPr>
              <a:defRPr sz="9400"/>
            </a:lvl1pPr>
            <a:lvl2pPr>
              <a:defRPr sz="86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902615" y="10058400"/>
            <a:ext cx="18187988" cy="15382880"/>
          </a:xfrm>
        </p:spPr>
        <p:txBody>
          <a:bodyPr tIns="0"/>
          <a:lstStyle>
            <a:lvl1pPr>
              <a:defRPr sz="9400"/>
            </a:lvl1pPr>
            <a:lvl2pPr>
              <a:defRPr sz="86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816352"/>
            <a:ext cx="37376100" cy="4572000"/>
          </a:xfrm>
        </p:spPr>
        <p:txBody>
          <a:bodyPr vert="horz" tIns="195942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214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6100" y="2057408"/>
            <a:ext cx="12344400" cy="46482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111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086100" y="6705600"/>
            <a:ext cx="12344400" cy="18288000"/>
          </a:xfrm>
        </p:spPr>
        <p:txBody>
          <a:bodyPr lIns="78377" rIns="78377"/>
          <a:lstStyle>
            <a:lvl1pPr marL="0" indent="0" algn="l">
              <a:buNone/>
              <a:defRPr sz="6000"/>
            </a:lvl1pPr>
            <a:lvl2pPr indent="0" algn="l">
              <a:buNone/>
              <a:defRPr sz="5100"/>
            </a:lvl2pPr>
            <a:lvl3pPr indent="0" algn="l">
              <a:buNone/>
              <a:defRPr sz="4300"/>
            </a:lvl3pPr>
            <a:lvl4pPr indent="0" algn="l">
              <a:buNone/>
              <a:defRPr sz="3900"/>
            </a:lvl4pPr>
            <a:lvl5pPr indent="0" algn="l">
              <a:buNone/>
              <a:defRPr sz="3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6087725" y="6705600"/>
            <a:ext cx="23002875" cy="18288000"/>
          </a:xfrm>
        </p:spPr>
        <p:txBody>
          <a:bodyPr tIns="0"/>
          <a:lstStyle>
            <a:lvl1pPr>
              <a:defRPr sz="12000"/>
            </a:lvl1pPr>
            <a:lvl2pPr>
              <a:defRPr sz="11100"/>
            </a:lvl2pPr>
            <a:lvl3pPr>
              <a:defRPr sz="10300"/>
            </a:lvl3pPr>
            <a:lvl4pPr>
              <a:defRPr sz="8600"/>
            </a:lvl4pPr>
            <a:lvl5pPr>
              <a:defRPr sz="77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14245889" y="4432308"/>
            <a:ext cx="23660100" cy="164592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1884" tIns="195942" rIns="391884" bIns="195942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36018603" y="21439076"/>
            <a:ext cx="699516" cy="621792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1884" tIns="195942" rIns="391884" bIns="195942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4707986"/>
            <a:ext cx="9957816" cy="6330484"/>
          </a:xfrm>
        </p:spPr>
        <p:txBody>
          <a:bodyPr vert="horz" lIns="195942" tIns="195942" rIns="195942" bIns="195942" anchor="b"/>
          <a:lstStyle>
            <a:lvl1pPr algn="l">
              <a:buNone/>
              <a:defRPr sz="86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11315140"/>
            <a:ext cx="9944100" cy="8717280"/>
          </a:xfrm>
        </p:spPr>
        <p:txBody>
          <a:bodyPr lIns="274319" rIns="195942" bIns="195942" anchor="t"/>
          <a:lstStyle>
            <a:lvl1pPr marL="0" indent="0" algn="l">
              <a:spcBef>
                <a:spcPts val="1071"/>
              </a:spcBef>
              <a:buFontTx/>
              <a:buNone/>
              <a:defRPr sz="5600"/>
            </a:lvl1pPr>
            <a:lvl2pPr>
              <a:defRPr sz="5100"/>
            </a:lvl2pPr>
            <a:lvl3pPr>
              <a:defRPr sz="4300"/>
            </a:lvl3pPr>
            <a:lvl4pPr>
              <a:defRPr sz="3900"/>
            </a:lvl4pPr>
            <a:lvl5pPr>
              <a:defRPr sz="3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347400" y="25425402"/>
            <a:ext cx="2743200" cy="1460500"/>
          </a:xfrm>
        </p:spPr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15686069" y="4798068"/>
            <a:ext cx="20779740" cy="1572768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137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42863" y="23266400"/>
            <a:ext cx="41233725" cy="416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91884" tIns="195942" rIns="391884" bIns="195942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19716750" y="24879302"/>
            <a:ext cx="21431250" cy="25527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91884" tIns="195942" rIns="391884" bIns="195942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42863" y="-28576"/>
            <a:ext cx="41233725" cy="416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91884" tIns="195942" rIns="391884" bIns="195942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19716750" y="-28574"/>
            <a:ext cx="21431250" cy="25527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91884" tIns="195942" rIns="391884" bIns="195942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2057400" y="2816352"/>
            <a:ext cx="37033200" cy="4572000"/>
          </a:xfrm>
          <a:prstGeom prst="rect">
            <a:avLst/>
          </a:prstGeom>
        </p:spPr>
        <p:txBody>
          <a:bodyPr vert="horz" lIns="0" tIns="195942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2057400" y="7741920"/>
            <a:ext cx="37033200" cy="17556480"/>
          </a:xfrm>
          <a:prstGeom prst="rect">
            <a:avLst/>
          </a:prstGeom>
        </p:spPr>
        <p:txBody>
          <a:bodyPr vert="horz" lIns="391884" tIns="195942" rIns="391884" bIns="195942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2057400" y="25425402"/>
            <a:ext cx="9601200" cy="1460500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51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703B8D9-570C-4893-A935-C692339D1817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12001500" y="25425402"/>
            <a:ext cx="15087600" cy="1460500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51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35661600" y="25425402"/>
            <a:ext cx="3429000" cy="14605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51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85576" y="809632"/>
            <a:ext cx="41312466" cy="2596896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214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1175653" indent="-1175653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111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191" indent="-10580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03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844" indent="-10580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9000" kern="1200">
          <a:solidFill>
            <a:schemeClr val="tx1"/>
          </a:solidFill>
          <a:latin typeface="+mn-lt"/>
          <a:ea typeface="+mn-ea"/>
          <a:cs typeface="+mn-cs"/>
        </a:defRPr>
      </a:lvl3pPr>
      <a:lvl4pPr marL="5094497" indent="-901334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151" indent="-901334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7445804" indent="-901334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8229573" indent="-783769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69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9405226" indent="-783769" algn="l" rtl="0" eaLnBrk="1" latinLnBrk="0" hangingPunct="1">
        <a:spcBef>
          <a:spcPct val="20000"/>
        </a:spcBef>
        <a:buClr>
          <a:schemeClr val="tx2"/>
        </a:buClr>
        <a:buChar char="•"/>
        <a:defRPr kumimoji="0"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0580879" indent="-783769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60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95942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391884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587826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783768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979711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175653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37159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56753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143000" y="685800"/>
            <a:ext cx="38100000" cy="472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lang="en-US" sz="6000" b="1" dirty="0" smtClean="0">
              <a:solidFill>
                <a:schemeClr val="tx1"/>
              </a:solidFill>
              <a:latin typeface="B Nazanin"/>
              <a:cs typeface="B Nazanin" pitchFamily="2" charset="-78"/>
            </a:endParaRPr>
          </a:p>
          <a:p>
            <a:pPr lvl="0" algn="ctr"/>
            <a:endParaRPr lang="en-US" sz="6000" b="1" dirty="0" smtClean="0">
              <a:solidFill>
                <a:schemeClr val="tx1"/>
              </a:solidFill>
              <a:latin typeface="B Nazanin"/>
              <a:cs typeface="B Nazanin" pitchFamily="2" charset="-78"/>
            </a:endParaRPr>
          </a:p>
          <a:p>
            <a:pPr lvl="0" algn="ctr"/>
            <a:endParaRPr lang="en-US" sz="6000" b="1" dirty="0" smtClean="0">
              <a:solidFill>
                <a:schemeClr val="tx1"/>
              </a:solidFill>
              <a:latin typeface="B Nazanin"/>
              <a:cs typeface="B Nazanin" pitchFamily="2" charset="-78"/>
            </a:endParaRPr>
          </a:p>
          <a:p>
            <a:pPr lvl="0" algn="ctr"/>
            <a:endParaRPr lang="en-US" sz="6000" b="1" dirty="0" smtClean="0">
              <a:solidFill>
                <a:schemeClr val="tx1"/>
              </a:solidFill>
              <a:latin typeface="B Nazanin"/>
              <a:cs typeface="B Nazanin" pitchFamily="2" charset="-78"/>
            </a:endParaRPr>
          </a:p>
          <a:p>
            <a:pPr lvl="0" algn="ctr"/>
            <a:endParaRPr lang="fa-IR" sz="6000" b="1" dirty="0" smtClean="0">
              <a:solidFill>
                <a:schemeClr val="tx1"/>
              </a:solidFill>
              <a:latin typeface="B Nazanin"/>
              <a:cs typeface="B Nazanin" pitchFamily="2" charset="-78"/>
            </a:endParaRPr>
          </a:p>
          <a:p>
            <a:pPr lvl="0" algn="ctr" rtl="1"/>
            <a:endParaRPr lang="en-US" sz="6000" b="1" dirty="0" smtClean="0">
              <a:solidFill>
                <a:schemeClr val="bg1"/>
              </a:solidFill>
              <a:latin typeface="B Nazanin"/>
              <a:cs typeface="B Nazanin" pitchFamily="2" charset="-78"/>
            </a:endParaRPr>
          </a:p>
          <a:p>
            <a:pPr lvl="0" algn="ctr" rtl="1"/>
            <a:endParaRPr lang="en-US" sz="6000" b="1" dirty="0" smtClean="0">
              <a:solidFill>
                <a:schemeClr val="bg1"/>
              </a:solidFill>
              <a:latin typeface="B Nazanin"/>
              <a:cs typeface="B Nazanin" pitchFamily="2" charset="-78"/>
            </a:endParaRPr>
          </a:p>
          <a:p>
            <a:pPr lvl="0" algn="ctr" rtl="1"/>
            <a:endParaRPr lang="en-US" sz="6000" b="1" dirty="0" smtClean="0">
              <a:solidFill>
                <a:schemeClr val="bg1"/>
              </a:solidFill>
              <a:latin typeface="B Nazanin"/>
              <a:cs typeface="B Nazanin" pitchFamily="2" charset="-78"/>
            </a:endParaRPr>
          </a:p>
          <a:p>
            <a:pPr lvl="0" algn="ctr" rtl="1"/>
            <a:endParaRPr lang="en-US" sz="6000" b="1" dirty="0" smtClean="0">
              <a:solidFill>
                <a:schemeClr val="bg1"/>
              </a:solidFill>
              <a:latin typeface="B Nazanin"/>
              <a:cs typeface="B Nazanin" pitchFamily="2" charset="-78"/>
            </a:endParaRPr>
          </a:p>
          <a:p>
            <a:pPr algn="ctr"/>
            <a:r>
              <a:rPr lang="fa-IR" sz="6000" b="1" dirty="0" smtClean="0">
                <a:cs typeface="B Nazanin" pitchFamily="2" charset="-78"/>
              </a:rPr>
              <a:t>بررسی سوء مصرف دارویی بین دانشجویان علوم پزشکی مشهد و دانشگاه های شهرستان سبزوار</a:t>
            </a:r>
            <a:endParaRPr lang="en-US" sz="6000" b="1" dirty="0" smtClean="0">
              <a:cs typeface="B Nazanin" pitchFamily="2" charset="-78"/>
            </a:endParaRPr>
          </a:p>
          <a:p>
            <a:pPr algn="ctr"/>
            <a:endParaRPr lang="en-US" sz="6000" b="1" dirty="0" smtClean="0">
              <a:cs typeface="B Nazanin" pitchFamily="2" charset="-78"/>
            </a:endParaRPr>
          </a:p>
          <a:p>
            <a:pPr algn="ctr" rtl="1"/>
            <a:r>
              <a:rPr lang="fa-IR" sz="6000" b="1" dirty="0" smtClean="0">
                <a:solidFill>
                  <a:schemeClr val="bg1"/>
                </a:solidFill>
                <a:latin typeface="B Nazanin"/>
                <a:cs typeface="B Nazanin" pitchFamily="2" charset="-78"/>
              </a:rPr>
              <a:t>نگارش:</a:t>
            </a:r>
            <a:r>
              <a:rPr lang="fa-IR" sz="6000" b="1" dirty="0" smtClean="0">
                <a:cs typeface="B Nazanin" pitchFamily="2" charset="-78"/>
              </a:rPr>
              <a:t>آزاده ناعمی</a:t>
            </a:r>
            <a:r>
              <a:rPr lang="fa-IR" sz="6000" b="1" dirty="0" smtClean="0">
                <a:solidFill>
                  <a:schemeClr val="bg1"/>
                </a:solidFill>
                <a:latin typeface="B Nazanin"/>
                <a:cs typeface="B Nazanin" pitchFamily="2" charset="-78"/>
              </a:rPr>
              <a:t/>
            </a:r>
            <a:br>
              <a:rPr lang="fa-IR" sz="6000" b="1" dirty="0" smtClean="0">
                <a:solidFill>
                  <a:schemeClr val="bg1"/>
                </a:solidFill>
                <a:latin typeface="B Nazanin"/>
                <a:cs typeface="B Nazanin" pitchFamily="2" charset="-78"/>
              </a:rPr>
            </a:br>
            <a:r>
              <a:rPr lang="fa-IR" sz="6000" b="1" dirty="0" smtClean="0">
                <a:solidFill>
                  <a:schemeClr val="bg1"/>
                </a:solidFill>
                <a:latin typeface="B Nazanin"/>
                <a:cs typeface="B Nazanin" pitchFamily="2" charset="-78"/>
              </a:rPr>
              <a:t>اساتید راهنما:</a:t>
            </a:r>
            <a:r>
              <a:rPr lang="fa-IR" sz="6000" b="1" dirty="0" smtClean="0">
                <a:cs typeface="B Nazanin" pitchFamily="2" charset="-78"/>
              </a:rPr>
              <a:t>دكتر محمد رضا ستاری</a:t>
            </a:r>
            <a:endParaRPr lang="en-US" sz="6000" b="1" dirty="0" smtClean="0">
              <a:cs typeface="B Nazanin" pitchFamily="2" charset="-78"/>
            </a:endParaRPr>
          </a:p>
          <a:p>
            <a:pPr algn="ctr"/>
            <a:r>
              <a:rPr lang="ar-SA" sz="6000" b="1" dirty="0" smtClean="0">
                <a:cs typeface="B Nazanin" pitchFamily="2" charset="-78"/>
              </a:rPr>
              <a:t>دكتر هومن کامرانیان</a:t>
            </a:r>
            <a:endParaRPr lang="en-US" sz="6000" b="1" dirty="0" smtClean="0">
              <a:cs typeface="B Nazanin" pitchFamily="2" charset="-78"/>
            </a:endParaRPr>
          </a:p>
          <a:p>
            <a:pPr algn="ctr" rtl="1"/>
            <a:endParaRPr lang="en-US" sz="6000" b="1" dirty="0" smtClean="0">
              <a:latin typeface="B Nazanin+ Black" pitchFamily="2" charset="-78"/>
              <a:cs typeface="B Nazanin" pitchFamily="2" charset="-78"/>
            </a:endParaRPr>
          </a:p>
          <a:p>
            <a:pPr lvl="0" algn="ctr" rtl="1"/>
            <a:endParaRPr lang="fa-IR" sz="6000" b="1" dirty="0" smtClean="0">
              <a:solidFill>
                <a:schemeClr val="bg1"/>
              </a:solidFill>
              <a:latin typeface="B Nazanin"/>
              <a:cs typeface="B Nazanin" pitchFamily="2" charset="-78"/>
            </a:endParaRPr>
          </a:p>
          <a:p>
            <a:pPr lvl="0" algn="ctr" rtl="1"/>
            <a:r>
              <a:rPr lang="fa-IR" sz="6000" b="1" dirty="0" smtClean="0">
                <a:solidFill>
                  <a:schemeClr val="tx1"/>
                </a:solidFill>
                <a:latin typeface="B Nazanin"/>
                <a:cs typeface="B Nazanin" pitchFamily="2" charset="-78"/>
              </a:rPr>
              <a:t/>
            </a:r>
            <a:br>
              <a:rPr lang="fa-IR" sz="6000" b="1" dirty="0" smtClean="0">
                <a:solidFill>
                  <a:schemeClr val="tx1"/>
                </a:solidFill>
                <a:latin typeface="B Nazanin"/>
                <a:cs typeface="B Nazanin" pitchFamily="2" charset="-78"/>
              </a:rPr>
            </a:br>
            <a:r>
              <a:rPr lang="fa-IR" sz="6000" b="1" dirty="0" smtClean="0">
                <a:solidFill>
                  <a:schemeClr val="tx1"/>
                </a:solidFill>
                <a:latin typeface="B Nazanin"/>
                <a:cs typeface="B Nazanin" pitchFamily="2" charset="-78"/>
              </a:rPr>
              <a:t/>
            </a:r>
            <a:br>
              <a:rPr lang="fa-IR" sz="6000" b="1" dirty="0" smtClean="0">
                <a:solidFill>
                  <a:schemeClr val="tx1"/>
                </a:solidFill>
                <a:latin typeface="B Nazanin"/>
                <a:cs typeface="B Nazanin" pitchFamily="2" charset="-78"/>
              </a:rPr>
            </a:br>
            <a:r>
              <a:rPr lang="en-US" sz="6000" b="1" dirty="0" smtClean="0">
                <a:solidFill>
                  <a:schemeClr val="tx1"/>
                </a:solidFill>
                <a:latin typeface="B Nazanin"/>
                <a:cs typeface="B Nazanin" pitchFamily="2" charset="-78"/>
              </a:rPr>
              <a:t/>
            </a:r>
            <a:br>
              <a:rPr lang="en-US" sz="6000" b="1" dirty="0" smtClean="0">
                <a:solidFill>
                  <a:schemeClr val="tx1"/>
                </a:solidFill>
                <a:latin typeface="B Nazanin"/>
                <a:cs typeface="B Nazanin" pitchFamily="2" charset="-78"/>
              </a:rPr>
            </a:br>
            <a:r>
              <a:rPr lang="en-US" sz="6000" b="1" dirty="0" smtClean="0">
                <a:solidFill>
                  <a:schemeClr val="tx1"/>
                </a:solidFill>
                <a:latin typeface="B Nazanin"/>
                <a:cs typeface="B Nazanin" pitchFamily="2" charset="-78"/>
              </a:rPr>
              <a:t/>
            </a:r>
            <a:br>
              <a:rPr lang="en-US" sz="6000" b="1" dirty="0" smtClean="0">
                <a:solidFill>
                  <a:schemeClr val="tx1"/>
                </a:solidFill>
                <a:latin typeface="B Nazanin"/>
                <a:cs typeface="B Nazanin" pitchFamily="2" charset="-78"/>
              </a:rPr>
            </a:br>
            <a:r>
              <a:rPr lang="en-US" sz="6000" b="1" dirty="0" smtClean="0">
                <a:solidFill>
                  <a:schemeClr val="tx1"/>
                </a:solidFill>
                <a:latin typeface="B Nazanin"/>
                <a:cs typeface="B Nazanin" pitchFamily="2" charset="-78"/>
              </a:rPr>
              <a:t/>
            </a:r>
            <a:br>
              <a:rPr lang="en-US" sz="6000" b="1" dirty="0" smtClean="0">
                <a:solidFill>
                  <a:schemeClr val="tx1"/>
                </a:solidFill>
                <a:latin typeface="B Nazanin"/>
                <a:cs typeface="B Nazanin" pitchFamily="2" charset="-78"/>
              </a:rPr>
            </a:br>
            <a:r>
              <a:rPr lang="en-US" sz="6000" b="1" dirty="0" smtClean="0">
                <a:solidFill>
                  <a:schemeClr val="tx1"/>
                </a:solidFill>
                <a:latin typeface="B Nazanin"/>
                <a:cs typeface="B Nazanin" pitchFamily="2" charset="-78"/>
              </a:rPr>
              <a:t/>
            </a:r>
            <a:br>
              <a:rPr lang="en-US" sz="6000" b="1" dirty="0" smtClean="0">
                <a:solidFill>
                  <a:schemeClr val="tx1"/>
                </a:solidFill>
                <a:latin typeface="B Nazanin"/>
                <a:cs typeface="B Nazanin" pitchFamily="2" charset="-78"/>
              </a:rPr>
            </a:br>
            <a:endParaRPr lang="en-US" sz="6000" b="1" dirty="0">
              <a:solidFill>
                <a:schemeClr val="tx1"/>
              </a:solidFill>
              <a:cs typeface="B Nazanin" pitchFamily="2" charset="-78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8346400" y="6096000"/>
            <a:ext cx="12115800" cy="69342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fa-IR" sz="6000" b="1" dirty="0" smtClean="0">
                <a:cs typeface="B Nazanin" pitchFamily="2" charset="-78"/>
              </a:rPr>
              <a:t>مقدمه</a:t>
            </a:r>
            <a:r>
              <a:rPr lang="fa-IR" sz="6000" b="1" dirty="0" smtClean="0">
                <a:cs typeface="B Nazanin" pitchFamily="2" charset="-78"/>
              </a:rPr>
              <a:t>: </a:t>
            </a:r>
            <a:r>
              <a:rPr lang="fa-IR" sz="6000" dirty="0" smtClean="0">
                <a:cs typeface="B Nazanin" pitchFamily="2" charset="-78"/>
              </a:rPr>
              <a:t>مواد </a:t>
            </a:r>
            <a:r>
              <a:rPr lang="fa-IR" sz="6000" dirty="0" smtClean="0">
                <a:cs typeface="B Nazanin" pitchFamily="2" charset="-78"/>
              </a:rPr>
              <a:t>مخدر و سوءمصرف دارویی یکی از معضلات مهم بهداشتی و اجتماعی در اغلب جوامع بشری دارد. این معضل در جوامعی که جوان تر هستند، از اهمیت بیشتری دارد. یکی از مهم ترین گروه های جوانان دانشجویان هستند.</a:t>
            </a:r>
            <a:endParaRPr lang="en-US" sz="6000" dirty="0">
              <a:cs typeface="B Nazanin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7889200" y="13716000"/>
            <a:ext cx="12496800" cy="10820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rtl="1"/>
            <a:r>
              <a:rPr lang="ar-SA" sz="6600" b="1" dirty="0" smtClean="0">
                <a:cs typeface="B Nazanin" pitchFamily="2" charset="-78"/>
              </a:rPr>
              <a:t>روش کار </a:t>
            </a:r>
            <a:r>
              <a:rPr lang="ar-SA" sz="6600" b="1" dirty="0" smtClean="0">
                <a:cs typeface="B Nazanin" pitchFamily="2" charset="-78"/>
              </a:rPr>
              <a:t>: </a:t>
            </a:r>
            <a:r>
              <a:rPr lang="fa-IR" sz="6600" dirty="0" smtClean="0">
                <a:cs typeface="B Nazanin" pitchFamily="2" charset="-78"/>
              </a:rPr>
              <a:t>این تحقیق یک بررسی توصیفی مقطعی است که بر روی 768 نفر از دانشجویان دانشگاه های سبزوار و علوم پزشکی مشهد با میانگین سنی 25</a:t>
            </a:r>
            <a:r>
              <a:rPr lang="en-US" sz="6600" dirty="0" smtClean="0">
                <a:cs typeface="B Nazanin" pitchFamily="2" charset="-78"/>
              </a:rPr>
              <a:t>.</a:t>
            </a:r>
            <a:r>
              <a:rPr lang="fa-IR" sz="6600" dirty="0" smtClean="0">
                <a:cs typeface="B Nazanin" pitchFamily="2" charset="-78"/>
              </a:rPr>
              <a:t>18 به طریق نمونه گیری تصادفی و جمع آوری اطلاعات توسط پرسش نامه انجام گرفت. تجزیه و تحلیل داده ها و بررسی روابط بین متغیرها توسط آزمون مربع کای با استفاده از نرم افزار  </a:t>
            </a:r>
            <a:r>
              <a:rPr lang="en-US" sz="6600" dirty="0" smtClean="0">
                <a:cs typeface="B Nazanin" pitchFamily="2" charset="-78"/>
              </a:rPr>
              <a:t>SPSS 21.0</a:t>
            </a:r>
            <a:r>
              <a:rPr lang="fa-IR" sz="6600" dirty="0" smtClean="0">
                <a:cs typeface="B Nazanin" pitchFamily="2" charset="-78"/>
              </a:rPr>
              <a:t> انجام شد</a:t>
            </a:r>
            <a:r>
              <a:rPr lang="en-US" sz="6600" dirty="0" smtClean="0">
                <a:cs typeface="B Nazanin" pitchFamily="2" charset="-78"/>
              </a:rPr>
              <a:t>.</a:t>
            </a:r>
            <a:endParaRPr lang="en-US" sz="6600" dirty="0">
              <a:cs typeface="B Nazanin" pitchFamily="2" charset="-78"/>
            </a:endParaRPr>
          </a:p>
        </p:txBody>
      </p:sp>
      <p:graphicFrame>
        <p:nvGraphicFramePr>
          <p:cNvPr id="1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043610616"/>
              </p:ext>
            </p:extLst>
          </p:nvPr>
        </p:nvGraphicFramePr>
        <p:xfrm>
          <a:off x="838200" y="6248400"/>
          <a:ext cx="13563600" cy="647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968761535"/>
              </p:ext>
            </p:extLst>
          </p:nvPr>
        </p:nvGraphicFramePr>
        <p:xfrm>
          <a:off x="0" y="12420600"/>
          <a:ext cx="17526000" cy="624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Chart 15"/>
          <p:cNvGraphicFramePr/>
          <p:nvPr/>
        </p:nvGraphicFramePr>
        <p:xfrm>
          <a:off x="990600" y="19278600"/>
          <a:ext cx="11506200" cy="716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Rounded Rectangle 11"/>
          <p:cNvSpPr/>
          <p:nvPr/>
        </p:nvSpPr>
        <p:spPr>
          <a:xfrm>
            <a:off x="17297400" y="5943600"/>
            <a:ext cx="9448800" cy="147828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just" rtl="1"/>
            <a:r>
              <a:rPr lang="fa-IR" sz="6000" b="1" dirty="0" smtClean="0">
                <a:cs typeface="B Nazanin" pitchFamily="2" charset="-78"/>
              </a:rPr>
              <a:t>یافته</a:t>
            </a:r>
            <a:r>
              <a:rPr lang="fa-IR" sz="5400" dirty="0" smtClean="0">
                <a:cs typeface="B Nazanin" pitchFamily="2" charset="-78"/>
              </a:rPr>
              <a:t> </a:t>
            </a:r>
            <a:r>
              <a:rPr lang="fa-IR" sz="6000" b="1" dirty="0" smtClean="0">
                <a:cs typeface="B Nazanin" pitchFamily="2" charset="-78"/>
              </a:rPr>
              <a:t>ها: </a:t>
            </a:r>
            <a:r>
              <a:rPr lang="fa-IR" sz="5400" dirty="0" smtClean="0">
                <a:cs typeface="B Nazanin" pitchFamily="2" charset="-78"/>
              </a:rPr>
              <a:t>نتایج </a:t>
            </a:r>
            <a:r>
              <a:rPr lang="fa-IR" sz="5400" dirty="0" smtClean="0">
                <a:cs typeface="B Nazanin" pitchFamily="2" charset="-78"/>
              </a:rPr>
              <a:t>این بررسی نشان داد که 9</a:t>
            </a:r>
            <a:r>
              <a:rPr lang="en-US" sz="5400" dirty="0" smtClean="0">
                <a:cs typeface="B Nazanin" pitchFamily="2" charset="-78"/>
              </a:rPr>
              <a:t>.</a:t>
            </a:r>
            <a:r>
              <a:rPr lang="fa-IR" sz="5400" dirty="0" smtClean="0">
                <a:cs typeface="B Nazanin" pitchFamily="2" charset="-78"/>
              </a:rPr>
              <a:t>27 % از دانشجویان (78</a:t>
            </a:r>
            <a:r>
              <a:rPr lang="en-US" sz="5400" dirty="0" smtClean="0">
                <a:cs typeface="B Nazanin" pitchFamily="2" charset="-78"/>
              </a:rPr>
              <a:t>.</a:t>
            </a:r>
            <a:r>
              <a:rPr lang="fa-IR" sz="5400" dirty="0" smtClean="0">
                <a:cs typeface="B Nazanin" pitchFamily="2" charset="-78"/>
              </a:rPr>
              <a:t>35 % از مردان و 47</a:t>
            </a:r>
            <a:r>
              <a:rPr lang="en-US" sz="5400" dirty="0" smtClean="0">
                <a:cs typeface="B Nazanin" pitchFamily="2" charset="-78"/>
              </a:rPr>
              <a:t>.</a:t>
            </a:r>
            <a:r>
              <a:rPr lang="fa-IR" sz="5400" dirty="0" smtClean="0">
                <a:cs typeface="B Nazanin" pitchFamily="2" charset="-78"/>
              </a:rPr>
              <a:t>16 % از زنان) سابقه حداقل یک بار سوءمصرف دارویی و مواد را داشتند. بیشترین ماده مصرفی در بین دانشجویان عبارت بود از: داروهای ضدالتهاب غیراستروئیدی (80</a:t>
            </a:r>
            <a:r>
              <a:rPr lang="en-US" sz="5400" dirty="0" smtClean="0">
                <a:cs typeface="B Nazanin" pitchFamily="2" charset="-78"/>
              </a:rPr>
              <a:t>.</a:t>
            </a:r>
            <a:r>
              <a:rPr lang="fa-IR" sz="5400" dirty="0" smtClean="0">
                <a:cs typeface="B Nazanin" pitchFamily="2" charset="-78"/>
              </a:rPr>
              <a:t>53 %)، قلیان (90</a:t>
            </a:r>
            <a:r>
              <a:rPr lang="en-US" sz="5400" dirty="0" smtClean="0">
                <a:cs typeface="B Nazanin" pitchFamily="2" charset="-78"/>
              </a:rPr>
              <a:t>.</a:t>
            </a:r>
            <a:r>
              <a:rPr lang="fa-IR" sz="5400" dirty="0" smtClean="0">
                <a:cs typeface="B Nazanin" pitchFamily="2" charset="-78"/>
              </a:rPr>
              <a:t>51 %)، سیگار(62</a:t>
            </a:r>
            <a:r>
              <a:rPr lang="en-US" sz="5400" dirty="0" smtClean="0">
                <a:cs typeface="B Nazanin" pitchFamily="2" charset="-78"/>
              </a:rPr>
              <a:t>.</a:t>
            </a:r>
            <a:r>
              <a:rPr lang="fa-IR" sz="5400" dirty="0" smtClean="0">
                <a:cs typeface="B Nazanin" pitchFamily="2" charset="-78"/>
              </a:rPr>
              <a:t>27 %). از نظر وضعیت تاهل آمارها بدین صورت بود که 16</a:t>
            </a:r>
            <a:r>
              <a:rPr lang="en-US" sz="5400" dirty="0" smtClean="0">
                <a:cs typeface="B Nazanin" pitchFamily="2" charset="-78"/>
              </a:rPr>
              <a:t>.</a:t>
            </a:r>
            <a:r>
              <a:rPr lang="fa-IR" sz="5400" dirty="0" smtClean="0">
                <a:cs typeface="B Nazanin" pitchFamily="2" charset="-78"/>
              </a:rPr>
              <a:t>28 % از متاهلین و 20</a:t>
            </a:r>
            <a:r>
              <a:rPr lang="en-US" sz="5400" dirty="0" smtClean="0">
                <a:cs typeface="B Nazanin" pitchFamily="2" charset="-78"/>
              </a:rPr>
              <a:t>.</a:t>
            </a:r>
            <a:r>
              <a:rPr lang="fa-IR" sz="5400" dirty="0" smtClean="0">
                <a:cs typeface="B Nazanin" pitchFamily="2" charset="-78"/>
              </a:rPr>
              <a:t>27 % از مجردین سابقه سوءمصرف داشتند. 50% دانشجویان ساکن در منازل شخصی سابقه حداقل یکبار سوءمصرف دارویی و مواد را ذکر کردند. بیشترین علت سوءمصرف در دانشجویان تسکین درد (56</a:t>
            </a:r>
            <a:r>
              <a:rPr lang="en-US" sz="5400" dirty="0" smtClean="0">
                <a:cs typeface="B Nazanin" pitchFamily="2" charset="-78"/>
              </a:rPr>
              <a:t>.</a:t>
            </a:r>
            <a:r>
              <a:rPr lang="fa-IR" sz="5400" dirty="0" smtClean="0">
                <a:cs typeface="B Nazanin" pitchFamily="2" charset="-78"/>
              </a:rPr>
              <a:t>46 %) ذکر شده بود.</a:t>
            </a:r>
            <a:endParaRPr lang="en-US" sz="5400" dirty="0" smtClean="0">
              <a:cs typeface="B Nazanin" pitchFamily="2" charset="-78"/>
            </a:endParaRPr>
          </a:p>
          <a:p>
            <a:pPr algn="just" rtl="1"/>
            <a:endParaRPr lang="fa-IR" sz="5400" dirty="0">
              <a:cs typeface="B Nazanin" pitchFamily="2" charset="-78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1963400" y="21107400"/>
            <a:ext cx="15697200" cy="5638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just" rtl="1"/>
            <a:r>
              <a:rPr lang="fa-IR" sz="6000" b="1" dirty="0" smtClean="0">
                <a:cs typeface="B Nazanin" pitchFamily="2" charset="-78"/>
              </a:rPr>
              <a:t>نتیجه</a:t>
            </a:r>
            <a:r>
              <a:rPr lang="fa-IR" sz="6000" dirty="0" smtClean="0">
                <a:cs typeface="B Nazanin" pitchFamily="2" charset="-78"/>
              </a:rPr>
              <a:t> </a:t>
            </a:r>
            <a:r>
              <a:rPr lang="fa-IR" sz="6000" b="1" dirty="0" smtClean="0">
                <a:cs typeface="B Nazanin" pitchFamily="2" charset="-78"/>
              </a:rPr>
              <a:t>گیری</a:t>
            </a:r>
            <a:r>
              <a:rPr lang="fa-IR" sz="6000" dirty="0" smtClean="0">
                <a:cs typeface="B Nazanin" pitchFamily="2" charset="-78"/>
              </a:rPr>
              <a:t>: شیوع </a:t>
            </a:r>
            <a:r>
              <a:rPr lang="fa-IR" sz="6000" dirty="0" smtClean="0">
                <a:cs typeface="B Nazanin" pitchFamily="2" charset="-78"/>
              </a:rPr>
              <a:t>سوءمصرف در بین دانشجویان پسر بیشتر از دختر بود. در دانشجویانی که در منازل اجاره ای و خوابگاه ها بیشتر از سایر دانشجویان بود. مهم ترین علت سوءمصرف در این دانشجویان تسکین درد بیان شده است</a:t>
            </a:r>
            <a:endParaRPr lang="fa-IR" sz="6000" dirty="0"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95</TotalTime>
  <Words>301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</dc:creator>
  <cp:lastModifiedBy>USER</cp:lastModifiedBy>
  <cp:revision>17</cp:revision>
  <dcterms:created xsi:type="dcterms:W3CDTF">2014-11-07T08:09:59Z</dcterms:created>
  <dcterms:modified xsi:type="dcterms:W3CDTF">2014-11-24T07:10:55Z</dcterms:modified>
</cp:coreProperties>
</file>