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36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.seyedi\Desktop\rank\Scorealluni1396122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.seyedi\Desktop\rank\rank%201397\All%20unit139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a-IR" sz="1600" dirty="0">
                <a:cs typeface="B Nazanin" pitchFamily="2" charset="-78"/>
              </a:rPr>
              <a:t>امتيازکلی</a:t>
            </a:r>
            <a:r>
              <a:rPr lang="fa-IR" sz="1600" baseline="0" dirty="0">
                <a:cs typeface="B Nazanin" pitchFamily="2" charset="-78"/>
              </a:rPr>
              <a:t> فعالیت های فناوری تایید شده کارشناس و دانشگاه و ستاد  از ابتدا تا </a:t>
            </a:r>
            <a:r>
              <a:rPr lang="fa-IR" sz="1600" b="1" baseline="0" dirty="0">
                <a:cs typeface="B Nazanin" pitchFamily="2" charset="-78"/>
              </a:rPr>
              <a:t>1396/12/29</a:t>
            </a:r>
            <a:endParaRPr lang="fa-IR" sz="1600" b="1" dirty="0">
              <a:cs typeface="B Nazanin" pitchFamily="2" charset="-78"/>
            </a:endParaRPr>
          </a:p>
        </c:rich>
      </c:tx>
      <c:layout>
        <c:manualLayout>
          <c:xMode val="edge"/>
          <c:yMode val="edge"/>
          <c:x val="0.27221970798023765"/>
          <c:y val="0.109589041095890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Sheet2!$AC$7</c:f>
              <c:strCache>
                <c:ptCount val="1"/>
                <c:pt idx="0">
                  <c:v>امتياز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Sheet2!$AB$8:$AB$58</c:f>
              <c:strCache>
                <c:ptCount val="51"/>
                <c:pt idx="0">
                  <c:v>تهران</c:v>
                </c:pt>
                <c:pt idx="1">
                  <c:v>شهيد بهشتي</c:v>
                </c:pt>
                <c:pt idx="2">
                  <c:v>مشهد</c:v>
                </c:pt>
                <c:pt idx="3">
                  <c:v>پاستور</c:v>
                </c:pt>
                <c:pt idx="4">
                  <c:v>شيراز</c:v>
                </c:pt>
                <c:pt idx="5">
                  <c:v>تبريز</c:v>
                </c:pt>
                <c:pt idx="6">
                  <c:v>سمنان</c:v>
                </c:pt>
                <c:pt idx="7">
                  <c:v>قم</c:v>
                </c:pt>
                <c:pt idx="8">
                  <c:v>كرمانشاه</c:v>
                </c:pt>
                <c:pt idx="9">
                  <c:v>كرمان</c:v>
                </c:pt>
                <c:pt idx="10">
                  <c:v>اصفهان</c:v>
                </c:pt>
                <c:pt idx="11">
                  <c:v>لرستان</c:v>
                </c:pt>
                <c:pt idx="12">
                  <c:v>گيلان</c:v>
                </c:pt>
                <c:pt idx="13">
                  <c:v>مازندران</c:v>
                </c:pt>
                <c:pt idx="14">
                  <c:v>اهواز</c:v>
                </c:pt>
                <c:pt idx="15">
                  <c:v>قزوين</c:v>
                </c:pt>
                <c:pt idx="16">
                  <c:v>كردستان</c:v>
                </c:pt>
                <c:pt idx="17">
                  <c:v>كاشان</c:v>
                </c:pt>
                <c:pt idx="18">
                  <c:v>شاهرود</c:v>
                </c:pt>
                <c:pt idx="19">
                  <c:v>هرمزگان</c:v>
                </c:pt>
                <c:pt idx="20">
                  <c:v>جهرم</c:v>
                </c:pt>
                <c:pt idx="21">
                  <c:v>اردبيل</c:v>
                </c:pt>
                <c:pt idx="22">
                  <c:v>اروميه</c:v>
                </c:pt>
                <c:pt idx="23">
                  <c:v>همدان</c:v>
                </c:pt>
                <c:pt idx="24">
                  <c:v>زنجان</c:v>
                </c:pt>
                <c:pt idx="25">
                  <c:v>يزد</c:v>
                </c:pt>
                <c:pt idx="26">
                  <c:v>دانشگاه آزاد اسلامي</c:v>
                </c:pt>
                <c:pt idx="27">
                  <c:v>گلستان</c:v>
                </c:pt>
                <c:pt idx="28">
                  <c:v>بيرجند</c:v>
                </c:pt>
                <c:pt idx="29">
                  <c:v>شهركرد</c:v>
                </c:pt>
                <c:pt idx="30">
                  <c:v>سبزوار</c:v>
                </c:pt>
                <c:pt idx="31">
                  <c:v>بقية الله (عج)</c:v>
                </c:pt>
                <c:pt idx="32">
                  <c:v>توانبخشي</c:v>
                </c:pt>
                <c:pt idx="33">
                  <c:v>شاهد</c:v>
                </c:pt>
                <c:pt idx="34">
                  <c:v>ياسوج</c:v>
                </c:pt>
                <c:pt idx="35">
                  <c:v>ايران</c:v>
                </c:pt>
                <c:pt idx="36">
                  <c:v>بابل</c:v>
                </c:pt>
                <c:pt idx="37">
                  <c:v>رفسنجان</c:v>
                </c:pt>
                <c:pt idx="38">
                  <c:v>بوشهر</c:v>
                </c:pt>
                <c:pt idx="39">
                  <c:v>خراسان شمالي</c:v>
                </c:pt>
                <c:pt idx="40">
                  <c:v>ايلام</c:v>
                </c:pt>
                <c:pt idx="41">
                  <c:v>اراك</c:v>
                </c:pt>
                <c:pt idx="42">
                  <c:v>فسا</c:v>
                </c:pt>
                <c:pt idx="43">
                  <c:v>گناباد</c:v>
                </c:pt>
                <c:pt idx="44">
                  <c:v>بم</c:v>
                </c:pt>
                <c:pt idx="45">
                  <c:v>ساوه</c:v>
                </c:pt>
                <c:pt idx="46">
                  <c:v>البرز</c:v>
                </c:pt>
                <c:pt idx="47">
                  <c:v>جهاد دانشگاهي</c:v>
                </c:pt>
                <c:pt idx="48">
                  <c:v>تربت حيدريه</c:v>
                </c:pt>
                <c:pt idx="49">
                  <c:v>انتقال خون</c:v>
                </c:pt>
                <c:pt idx="50">
                  <c:v>دزفول</c:v>
                </c:pt>
              </c:strCache>
            </c:strRef>
          </c:cat>
          <c:val>
            <c:numRef>
              <c:f>Sheet2!$AC$8:$AC$58</c:f>
              <c:numCache>
                <c:formatCode>0</c:formatCode>
                <c:ptCount val="51"/>
                <c:pt idx="0">
                  <c:v>1914.72</c:v>
                </c:pt>
                <c:pt idx="1">
                  <c:v>1706.27</c:v>
                </c:pt>
                <c:pt idx="2">
                  <c:v>1446.54</c:v>
                </c:pt>
                <c:pt idx="3">
                  <c:v>1190.76</c:v>
                </c:pt>
                <c:pt idx="4">
                  <c:v>1134.6400000000001</c:v>
                </c:pt>
                <c:pt idx="5">
                  <c:v>1032.6400000000001</c:v>
                </c:pt>
                <c:pt idx="6">
                  <c:v>715.3</c:v>
                </c:pt>
                <c:pt idx="7">
                  <c:v>709.75</c:v>
                </c:pt>
                <c:pt idx="8">
                  <c:v>608.44000000000005</c:v>
                </c:pt>
                <c:pt idx="9">
                  <c:v>469.66</c:v>
                </c:pt>
                <c:pt idx="10">
                  <c:v>431.97</c:v>
                </c:pt>
                <c:pt idx="11">
                  <c:v>403.36</c:v>
                </c:pt>
                <c:pt idx="12">
                  <c:v>401.76</c:v>
                </c:pt>
                <c:pt idx="13">
                  <c:v>347.31</c:v>
                </c:pt>
                <c:pt idx="14">
                  <c:v>304.52</c:v>
                </c:pt>
                <c:pt idx="15">
                  <c:v>301.82</c:v>
                </c:pt>
                <c:pt idx="16">
                  <c:v>271.58</c:v>
                </c:pt>
                <c:pt idx="17">
                  <c:v>249.83</c:v>
                </c:pt>
                <c:pt idx="18">
                  <c:v>239.89</c:v>
                </c:pt>
                <c:pt idx="19">
                  <c:v>237.99</c:v>
                </c:pt>
                <c:pt idx="20">
                  <c:v>227.83</c:v>
                </c:pt>
                <c:pt idx="21">
                  <c:v>217.7</c:v>
                </c:pt>
                <c:pt idx="22">
                  <c:v>202.12</c:v>
                </c:pt>
                <c:pt idx="23">
                  <c:v>199.52</c:v>
                </c:pt>
                <c:pt idx="24">
                  <c:v>196.74</c:v>
                </c:pt>
                <c:pt idx="25">
                  <c:v>185.5</c:v>
                </c:pt>
                <c:pt idx="26">
                  <c:v>167.15</c:v>
                </c:pt>
                <c:pt idx="27">
                  <c:v>158.80000000000001</c:v>
                </c:pt>
                <c:pt idx="28">
                  <c:v>154.25</c:v>
                </c:pt>
                <c:pt idx="29">
                  <c:v>149.71</c:v>
                </c:pt>
                <c:pt idx="30">
                  <c:v>144.66999999999999</c:v>
                </c:pt>
                <c:pt idx="31">
                  <c:v>134.68</c:v>
                </c:pt>
                <c:pt idx="32">
                  <c:v>132.77000000000001</c:v>
                </c:pt>
                <c:pt idx="33">
                  <c:v>128.21</c:v>
                </c:pt>
                <c:pt idx="34">
                  <c:v>127.85</c:v>
                </c:pt>
                <c:pt idx="35">
                  <c:v>113</c:v>
                </c:pt>
                <c:pt idx="36">
                  <c:v>74.7</c:v>
                </c:pt>
                <c:pt idx="37">
                  <c:v>74.5</c:v>
                </c:pt>
                <c:pt idx="38">
                  <c:v>72</c:v>
                </c:pt>
                <c:pt idx="39">
                  <c:v>68.5</c:v>
                </c:pt>
                <c:pt idx="40">
                  <c:v>63.5</c:v>
                </c:pt>
                <c:pt idx="41">
                  <c:v>60</c:v>
                </c:pt>
                <c:pt idx="42">
                  <c:v>38.25</c:v>
                </c:pt>
                <c:pt idx="43">
                  <c:v>33.5</c:v>
                </c:pt>
                <c:pt idx="44">
                  <c:v>33.29</c:v>
                </c:pt>
                <c:pt idx="45">
                  <c:v>18</c:v>
                </c:pt>
                <c:pt idx="46">
                  <c:v>14</c:v>
                </c:pt>
                <c:pt idx="47">
                  <c:v>13</c:v>
                </c:pt>
                <c:pt idx="48">
                  <c:v>3.5</c:v>
                </c:pt>
                <c:pt idx="49">
                  <c:v>3</c:v>
                </c:pt>
                <c:pt idx="5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11840"/>
        <c:axId val="160612224"/>
      </c:barChart>
      <c:catAx>
        <c:axId val="16061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cs typeface="B Nazanin" pitchFamily="2" charset="-78"/>
              </a:defRPr>
            </a:pPr>
            <a:endParaRPr lang="en-US"/>
          </a:p>
        </c:txPr>
        <c:crossAx val="160612224"/>
        <c:crosses val="autoZero"/>
        <c:auto val="1"/>
        <c:lblAlgn val="ctr"/>
        <c:lblOffset val="100"/>
        <c:noMultiLvlLbl val="0"/>
      </c:catAx>
      <c:valAx>
        <c:axId val="160612224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60611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a-IR" sz="1600" dirty="0">
                <a:cs typeface="B Nazanin" pitchFamily="2" charset="-78"/>
              </a:rPr>
              <a:t>امتیاز</a:t>
            </a:r>
            <a:r>
              <a:rPr lang="fa-IR" sz="1600" baseline="0" dirty="0">
                <a:cs typeface="B Nazanin" pitchFamily="2" charset="-78"/>
              </a:rPr>
              <a:t> کل فعالیت های فناوری تایید شده کارشناس و دانشگاه و ستاد از 1397/01/01 تا </a:t>
            </a:r>
            <a:r>
              <a:rPr lang="fa-IR" sz="1600" baseline="0" dirty="0" smtClean="0">
                <a:cs typeface="B Nazanin" pitchFamily="2" charset="-78"/>
              </a:rPr>
              <a:t>1397/06/31</a:t>
            </a:r>
            <a:endParaRPr lang="en-US" sz="1600" dirty="0">
              <a:cs typeface="B Nazanin" pitchFamily="2" charset="-78"/>
            </a:endParaRPr>
          </a:p>
        </c:rich>
      </c:tx>
      <c:layout>
        <c:manualLayout>
          <c:xMode val="edge"/>
          <c:yMode val="edge"/>
          <c:x val="0.26501406074240719"/>
          <c:y val="0.10256410256410256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Sheet2!$AC$4</c:f>
              <c:strCache>
                <c:ptCount val="1"/>
                <c:pt idx="0">
                  <c:v>امتياز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Sheet2!$AB$5:$AB$50</c:f>
              <c:strCache>
                <c:ptCount val="46"/>
                <c:pt idx="0">
                  <c:v>تبريز</c:v>
                </c:pt>
                <c:pt idx="1">
                  <c:v>شيراز</c:v>
                </c:pt>
                <c:pt idx="2">
                  <c:v>قم</c:v>
                </c:pt>
                <c:pt idx="3">
                  <c:v>شهيد بهشتي</c:v>
                </c:pt>
                <c:pt idx="4">
                  <c:v>تهران</c:v>
                </c:pt>
                <c:pt idx="5">
                  <c:v>كرمان</c:v>
                </c:pt>
                <c:pt idx="6">
                  <c:v>مشهد</c:v>
                </c:pt>
                <c:pt idx="7">
                  <c:v>كرمانشاه</c:v>
                </c:pt>
                <c:pt idx="8">
                  <c:v>كاشان</c:v>
                </c:pt>
                <c:pt idx="9">
                  <c:v>گلستان</c:v>
                </c:pt>
                <c:pt idx="10">
                  <c:v>شاهرود</c:v>
                </c:pt>
                <c:pt idx="11">
                  <c:v>پاستور</c:v>
                </c:pt>
                <c:pt idx="12">
                  <c:v>يزد</c:v>
                </c:pt>
                <c:pt idx="13">
                  <c:v>گيلان</c:v>
                </c:pt>
                <c:pt idx="14">
                  <c:v>اهواز</c:v>
                </c:pt>
                <c:pt idx="15">
                  <c:v>شاهد</c:v>
                </c:pt>
                <c:pt idx="16">
                  <c:v>سبزوار</c:v>
                </c:pt>
                <c:pt idx="17">
                  <c:v>فسا</c:v>
                </c:pt>
                <c:pt idx="18">
                  <c:v>زنجان</c:v>
                </c:pt>
                <c:pt idx="19">
                  <c:v>مازندران</c:v>
                </c:pt>
                <c:pt idx="20">
                  <c:v>كردستان</c:v>
                </c:pt>
                <c:pt idx="21">
                  <c:v>همدان</c:v>
                </c:pt>
                <c:pt idx="22">
                  <c:v>اصفهان</c:v>
                </c:pt>
                <c:pt idx="23">
                  <c:v>اردبيل</c:v>
                </c:pt>
                <c:pt idx="24">
                  <c:v>سمنان</c:v>
                </c:pt>
                <c:pt idx="25">
                  <c:v>دانشگاه آزاد اسلامي</c:v>
                </c:pt>
                <c:pt idx="26">
                  <c:v>جهرم</c:v>
                </c:pt>
                <c:pt idx="27">
                  <c:v>اروميه</c:v>
                </c:pt>
                <c:pt idx="28">
                  <c:v>تربت حيدريه</c:v>
                </c:pt>
                <c:pt idx="29">
                  <c:v>ياسوج</c:v>
                </c:pt>
                <c:pt idx="30">
                  <c:v>بيرجند</c:v>
                </c:pt>
                <c:pt idx="31">
                  <c:v>ايران</c:v>
                </c:pt>
                <c:pt idx="32">
                  <c:v>قزوين</c:v>
                </c:pt>
                <c:pt idx="33">
                  <c:v>اراك</c:v>
                </c:pt>
                <c:pt idx="34">
                  <c:v>رفسنجان</c:v>
                </c:pt>
                <c:pt idx="35">
                  <c:v>شهركرد</c:v>
                </c:pt>
                <c:pt idx="36">
                  <c:v>بوشهر</c:v>
                </c:pt>
                <c:pt idx="37">
                  <c:v>هرمزگان</c:v>
                </c:pt>
                <c:pt idx="38">
                  <c:v>توانبخشي</c:v>
                </c:pt>
                <c:pt idx="39">
                  <c:v>ايلام</c:v>
                </c:pt>
                <c:pt idx="40">
                  <c:v>بم</c:v>
                </c:pt>
                <c:pt idx="41">
                  <c:v>گناباد</c:v>
                </c:pt>
                <c:pt idx="42">
                  <c:v>ساوه</c:v>
                </c:pt>
                <c:pt idx="43">
                  <c:v>خراسان شمالي</c:v>
                </c:pt>
                <c:pt idx="44">
                  <c:v>جهاد دانشگاهي</c:v>
                </c:pt>
                <c:pt idx="45">
                  <c:v>بقية الله (عج)</c:v>
                </c:pt>
              </c:strCache>
            </c:strRef>
          </c:cat>
          <c:val>
            <c:numRef>
              <c:f>Sheet2!$AC$5:$AC$50</c:f>
              <c:numCache>
                <c:formatCode>0</c:formatCode>
                <c:ptCount val="46"/>
                <c:pt idx="0">
                  <c:v>419.09</c:v>
                </c:pt>
                <c:pt idx="1">
                  <c:v>416.79</c:v>
                </c:pt>
                <c:pt idx="2">
                  <c:v>382.21</c:v>
                </c:pt>
                <c:pt idx="3">
                  <c:v>358.65</c:v>
                </c:pt>
                <c:pt idx="4">
                  <c:v>355</c:v>
                </c:pt>
                <c:pt idx="5">
                  <c:v>324.5</c:v>
                </c:pt>
                <c:pt idx="6">
                  <c:v>274</c:v>
                </c:pt>
                <c:pt idx="7">
                  <c:v>220.7</c:v>
                </c:pt>
                <c:pt idx="8">
                  <c:v>181.24</c:v>
                </c:pt>
                <c:pt idx="9">
                  <c:v>151.1</c:v>
                </c:pt>
                <c:pt idx="10">
                  <c:v>138.33000000000001</c:v>
                </c:pt>
                <c:pt idx="11">
                  <c:v>127</c:v>
                </c:pt>
                <c:pt idx="12">
                  <c:v>95.99</c:v>
                </c:pt>
                <c:pt idx="13">
                  <c:v>93</c:v>
                </c:pt>
                <c:pt idx="14">
                  <c:v>87.75</c:v>
                </c:pt>
                <c:pt idx="15">
                  <c:v>86</c:v>
                </c:pt>
                <c:pt idx="16">
                  <c:v>86</c:v>
                </c:pt>
                <c:pt idx="17">
                  <c:v>74</c:v>
                </c:pt>
                <c:pt idx="18">
                  <c:v>70.37</c:v>
                </c:pt>
                <c:pt idx="19">
                  <c:v>67</c:v>
                </c:pt>
                <c:pt idx="20">
                  <c:v>65.88</c:v>
                </c:pt>
                <c:pt idx="21">
                  <c:v>60.13</c:v>
                </c:pt>
                <c:pt idx="22">
                  <c:v>59</c:v>
                </c:pt>
                <c:pt idx="23">
                  <c:v>57.2</c:v>
                </c:pt>
                <c:pt idx="24">
                  <c:v>57</c:v>
                </c:pt>
                <c:pt idx="25">
                  <c:v>56</c:v>
                </c:pt>
                <c:pt idx="26">
                  <c:v>54</c:v>
                </c:pt>
                <c:pt idx="27">
                  <c:v>53.69</c:v>
                </c:pt>
                <c:pt idx="28">
                  <c:v>40</c:v>
                </c:pt>
                <c:pt idx="29">
                  <c:v>36</c:v>
                </c:pt>
                <c:pt idx="30">
                  <c:v>24</c:v>
                </c:pt>
                <c:pt idx="31">
                  <c:v>21</c:v>
                </c:pt>
                <c:pt idx="32">
                  <c:v>19.57</c:v>
                </c:pt>
                <c:pt idx="33">
                  <c:v>19</c:v>
                </c:pt>
                <c:pt idx="34">
                  <c:v>19</c:v>
                </c:pt>
                <c:pt idx="35">
                  <c:v>19</c:v>
                </c:pt>
                <c:pt idx="36">
                  <c:v>19</c:v>
                </c:pt>
                <c:pt idx="37">
                  <c:v>19</c:v>
                </c:pt>
                <c:pt idx="38">
                  <c:v>19</c:v>
                </c:pt>
                <c:pt idx="39">
                  <c:v>13</c:v>
                </c:pt>
                <c:pt idx="40">
                  <c:v>13</c:v>
                </c:pt>
                <c:pt idx="41">
                  <c:v>12</c:v>
                </c:pt>
                <c:pt idx="42">
                  <c:v>12</c:v>
                </c:pt>
                <c:pt idx="43">
                  <c:v>9</c:v>
                </c:pt>
                <c:pt idx="44">
                  <c:v>9</c:v>
                </c:pt>
                <c:pt idx="4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86400"/>
        <c:axId val="160694976"/>
      </c:barChart>
      <c:catAx>
        <c:axId val="160686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cs typeface="B Nazanin" pitchFamily="2" charset="-78"/>
              </a:defRPr>
            </a:pPr>
            <a:endParaRPr lang="en-US"/>
          </a:p>
        </c:txPr>
        <c:crossAx val="160694976"/>
        <c:crosses val="autoZero"/>
        <c:auto val="1"/>
        <c:lblAlgn val="ctr"/>
        <c:lblOffset val="100"/>
        <c:noMultiLvlLbl val="0"/>
      </c:catAx>
      <c:valAx>
        <c:axId val="160694976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60686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756851"/>
              </p:ext>
            </p:extLst>
          </p:nvPr>
        </p:nvGraphicFramePr>
        <p:xfrm>
          <a:off x="133003" y="995362"/>
          <a:ext cx="11912139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92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867146"/>
              </p:ext>
            </p:extLst>
          </p:nvPr>
        </p:nvGraphicFramePr>
        <p:xfrm>
          <a:off x="228600" y="952500"/>
          <a:ext cx="11734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91355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 Nazanin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RAVI</cp:lastModifiedBy>
  <cp:revision>20</cp:revision>
  <cp:lastPrinted>2018-10-22T08:34:38Z</cp:lastPrinted>
  <dcterms:created xsi:type="dcterms:W3CDTF">2018-10-21T10:58:07Z</dcterms:created>
  <dcterms:modified xsi:type="dcterms:W3CDTF">2018-11-03T07:38:06Z</dcterms:modified>
</cp:coreProperties>
</file>