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5"/>
  </p:notesMasterIdLst>
  <p:sldIdLst>
    <p:sldId id="280" r:id="rId2"/>
    <p:sldId id="281" r:id="rId3"/>
    <p:sldId id="282" r:id="rId4"/>
    <p:sldId id="257" r:id="rId5"/>
    <p:sldId id="290" r:id="rId6"/>
    <p:sldId id="258" r:id="rId7"/>
    <p:sldId id="259" r:id="rId8"/>
    <p:sldId id="272" r:id="rId9"/>
    <p:sldId id="286" r:id="rId10"/>
    <p:sldId id="283" r:id="rId11"/>
    <p:sldId id="260" r:id="rId12"/>
    <p:sldId id="261" r:id="rId13"/>
    <p:sldId id="273" r:id="rId14"/>
    <p:sldId id="271" r:id="rId15"/>
    <p:sldId id="284" r:id="rId16"/>
    <p:sldId id="291" r:id="rId17"/>
    <p:sldId id="262" r:id="rId18"/>
    <p:sldId id="264" r:id="rId19"/>
    <p:sldId id="265" r:id="rId20"/>
    <p:sldId id="274" r:id="rId21"/>
    <p:sldId id="266" r:id="rId22"/>
    <p:sldId id="275" r:id="rId23"/>
    <p:sldId id="276" r:id="rId24"/>
    <p:sldId id="285" r:id="rId25"/>
    <p:sldId id="267" r:id="rId26"/>
    <p:sldId id="268" r:id="rId27"/>
    <p:sldId id="277" r:id="rId28"/>
    <p:sldId id="279" r:id="rId29"/>
    <p:sldId id="269" r:id="rId30"/>
    <p:sldId id="270" r:id="rId31"/>
    <p:sldId id="287" r:id="rId32"/>
    <p:sldId id="289" r:id="rId33"/>
    <p:sldId id="28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A956C8-ED51-4CC1-8D07-8AF5220F3B48}" type="datetimeFigureOut">
              <a:rPr lang="en-US" smtClean="0"/>
              <a:t>10/9/2017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E45850-F98F-4AA2-A9B4-4C9E765EB0C1}" type="slidenum">
              <a:rPr lang="en-US" smtClean="0"/>
              <a:t>‹#›</a:t>
            </a:fld>
            <a:endParaRPr lang="en-US"/>
          </a:p>
        </p:txBody>
      </p:sp>
    </p:spTree>
    <p:extLst>
      <p:ext uri="{BB962C8B-B14F-4D97-AF65-F5344CB8AC3E}">
        <p14:creationId xmlns:p14="http://schemas.microsoft.com/office/powerpoint/2010/main" val="2804312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E45850-F98F-4AA2-A9B4-4C9E765EB0C1}" type="slidenum">
              <a:rPr lang="en-US" smtClean="0"/>
              <a:t>4</a:t>
            </a:fld>
            <a:endParaRPr lang="en-US"/>
          </a:p>
        </p:txBody>
      </p:sp>
    </p:spTree>
    <p:extLst>
      <p:ext uri="{BB962C8B-B14F-4D97-AF65-F5344CB8AC3E}">
        <p14:creationId xmlns:p14="http://schemas.microsoft.com/office/powerpoint/2010/main" val="4289284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E45850-F98F-4AA2-A9B4-4C9E765EB0C1}" type="slidenum">
              <a:rPr lang="en-US" smtClean="0"/>
              <a:t>30</a:t>
            </a:fld>
            <a:endParaRPr lang="en-US"/>
          </a:p>
        </p:txBody>
      </p:sp>
    </p:spTree>
    <p:extLst>
      <p:ext uri="{BB962C8B-B14F-4D97-AF65-F5344CB8AC3E}">
        <p14:creationId xmlns:p14="http://schemas.microsoft.com/office/powerpoint/2010/main" val="2829904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99BC7A2-A7CC-4FA7-B46F-41A9F8AEDC82}" type="datetime1">
              <a:rPr lang="en-US" smtClean="0"/>
              <a:t>10/9/2017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8830376-3F49-4310-8A3B-6CD82810062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32F6C5-825F-4DF9-95F9-178CBBD2FFED}" type="datetime1">
              <a:rPr lang="en-US" smtClean="0"/>
              <a:t>10/9/2017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30376-3F49-4310-8A3B-6CD82810062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E348C9-6E93-4ACF-852A-F320230654EB}" type="datetime1">
              <a:rPr lang="en-US" smtClean="0"/>
              <a:t>10/9/2017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30376-3F49-4310-8A3B-6CD82810062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200">
                <a:cs typeface="B Nazanin" panose="00000400000000000000" pitchFamily="2" charset="-78"/>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normAutofit/>
          </a:bodyPr>
          <a:lstStyle>
            <a:lvl1pPr>
              <a:defRPr sz="1800">
                <a:cs typeface="B Nazanin" panose="00000400000000000000" pitchFamily="2" charset="-78"/>
              </a:defRPr>
            </a:lvl1pPr>
            <a:lvl2pPr>
              <a:defRPr sz="1800">
                <a:cs typeface="B Nazanin" panose="00000400000000000000" pitchFamily="2" charset="-78"/>
              </a:defRPr>
            </a:lvl2pPr>
            <a:lvl3pPr>
              <a:defRPr sz="1800">
                <a:cs typeface="B Nazanin" panose="00000400000000000000" pitchFamily="2" charset="-78"/>
              </a:defRPr>
            </a:lvl3pPr>
            <a:lvl4pPr>
              <a:defRPr sz="1800">
                <a:cs typeface="B Nazanin" panose="00000400000000000000" pitchFamily="2" charset="-78"/>
              </a:defRPr>
            </a:lvl4pPr>
            <a:lvl5pPr>
              <a:defRPr sz="1800">
                <a:cs typeface="B Nazanin" panose="00000400000000000000" pitchFamily="2" charset="-78"/>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01D96C-9AF8-4896-A665-B6ED7FF3BD2F}" type="datetime1">
              <a:rPr lang="en-US" smtClean="0"/>
              <a:t>10/9/2017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30376-3F49-4310-8A3B-6CD82810062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096D3DC-4163-48F9-927D-C87C5FD330F5}" type="datetime1">
              <a:rPr lang="en-US" smtClean="0"/>
              <a:t>10/9/2017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30376-3F49-4310-8A3B-6CD82810062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C304387-D3D5-43EE-A0C7-6A0F3D5D522B}" type="datetime1">
              <a:rPr lang="en-US" smtClean="0"/>
              <a:t>10/9/2017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830376-3F49-4310-8A3B-6CD82810062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5FCA360-5375-40CF-A217-5FFDA2107F81}" type="datetime1">
              <a:rPr lang="en-US" smtClean="0"/>
              <a:t>10/9/2017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830376-3F49-4310-8A3B-6CD82810062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72D1A41-61D6-4A77-BFD7-B284EB13C18C}" type="datetime1">
              <a:rPr lang="en-US" smtClean="0"/>
              <a:t>10/9/2017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830376-3F49-4310-8A3B-6CD82810062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380609-2927-4A48-B6FE-1D4B48915CC6}" type="datetime1">
              <a:rPr lang="en-US" smtClean="0"/>
              <a:t>10/9/2017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830376-3F49-4310-8A3B-6CD82810062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688CD78-D8CB-4406-80D4-587E1CBF7CA5}" type="datetime1">
              <a:rPr lang="en-US" smtClean="0"/>
              <a:t>10/9/2017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830376-3F49-4310-8A3B-6CD82810062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C7CD37F-8826-40D5-8482-AEADBA012A97}" type="datetime1">
              <a:rPr lang="en-US" smtClean="0"/>
              <a:t>10/9/2017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8830376-3F49-4310-8A3B-6CD828100627}"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AD033E4-2CB0-499D-81B5-2F0F92EFE6A5}" type="datetime1">
              <a:rPr lang="en-US" smtClean="0"/>
              <a:t>10/9/2017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830376-3F49-4310-8A3B-6CD828100627}"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g"/><Relationship Id="rId7" Type="http://schemas.openxmlformats.org/officeDocument/2006/relationships/image" Target="../media/image17.jpg"/><Relationship Id="rId2" Type="http://schemas.openxmlformats.org/officeDocument/2006/relationships/image" Target="../media/image12.jpg"/><Relationship Id="rId1" Type="http://schemas.openxmlformats.org/officeDocument/2006/relationships/slideLayout" Target="../slideLayouts/slideLayout2.xml"/><Relationship Id="rId6" Type="http://schemas.openxmlformats.org/officeDocument/2006/relationships/image" Target="../media/image16.jpg"/><Relationship Id="rId5" Type="http://schemas.openxmlformats.org/officeDocument/2006/relationships/image" Target="../media/image15.jpg"/><Relationship Id="rId4" Type="http://schemas.openxmlformats.org/officeDocument/2006/relationships/image" Target="../media/image14.jpg"/></Relationships>
</file>

<file path=ppt/slides/_rels/slide14.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2.xml"/><Relationship Id="rId4" Type="http://schemas.openxmlformats.org/officeDocument/2006/relationships/image" Target="../media/image20.jpg"/></Relationships>
</file>

<file path=ppt/slides/_rels/slide15.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image" Target="../media/image25.gif"/><Relationship Id="rId1" Type="http://schemas.openxmlformats.org/officeDocument/2006/relationships/slideLayout" Target="../slideLayouts/slideLayout2.xml"/><Relationship Id="rId4" Type="http://schemas.openxmlformats.org/officeDocument/2006/relationships/image" Target="../media/image27.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9.jpg"/><Relationship Id="rId2" Type="http://schemas.openxmlformats.org/officeDocument/2006/relationships/image" Target="../media/image28.jpg"/><Relationship Id="rId1" Type="http://schemas.openxmlformats.org/officeDocument/2006/relationships/slideLayout" Target="../slideLayouts/slideLayout2.xml"/><Relationship Id="rId4" Type="http://schemas.openxmlformats.org/officeDocument/2006/relationships/image" Target="../media/image30.jpg"/></Relationships>
</file>

<file path=ppt/slides/_rels/slide21.xml.rels><?xml version="1.0" encoding="UTF-8" standalone="yes"?>
<Relationships xmlns="http://schemas.openxmlformats.org/package/2006/relationships"><Relationship Id="rId2" Type="http://schemas.openxmlformats.org/officeDocument/2006/relationships/image" Target="../media/image3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3.jpg"/><Relationship Id="rId2" Type="http://schemas.openxmlformats.org/officeDocument/2006/relationships/image" Target="../media/image3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5.jpg"/><Relationship Id="rId2" Type="http://schemas.openxmlformats.org/officeDocument/2006/relationships/image" Target="../media/image34.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7.jpg"/><Relationship Id="rId2" Type="http://schemas.openxmlformats.org/officeDocument/2006/relationships/image" Target="../media/image36.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9.jpg"/><Relationship Id="rId2" Type="http://schemas.openxmlformats.org/officeDocument/2006/relationships/image" Target="../media/image38.jpg"/><Relationship Id="rId1" Type="http://schemas.openxmlformats.org/officeDocument/2006/relationships/slideLayout" Target="../slideLayouts/slideLayout2.xml"/><Relationship Id="rId4" Type="http://schemas.openxmlformats.org/officeDocument/2006/relationships/image" Target="../media/image40.jpg"/></Relationships>
</file>

<file path=ppt/slides/_rels/slide26.xml.rels><?xml version="1.0" encoding="UTF-8" standalone="yes"?>
<Relationships xmlns="http://schemas.openxmlformats.org/package/2006/relationships"><Relationship Id="rId3" Type="http://schemas.openxmlformats.org/officeDocument/2006/relationships/image" Target="../media/image42.jpg"/><Relationship Id="rId2" Type="http://schemas.openxmlformats.org/officeDocument/2006/relationships/image" Target="../media/image41.jpg"/><Relationship Id="rId1" Type="http://schemas.openxmlformats.org/officeDocument/2006/relationships/slideLayout" Target="../slideLayouts/slideLayout2.xml"/><Relationship Id="rId4" Type="http://schemas.openxmlformats.org/officeDocument/2006/relationships/image" Target="../media/image43.jpg"/></Relationships>
</file>

<file path=ppt/slides/_rels/slide27.xml.rels><?xml version="1.0" encoding="UTF-8" standalone="yes"?>
<Relationships xmlns="http://schemas.openxmlformats.org/package/2006/relationships"><Relationship Id="rId3" Type="http://schemas.openxmlformats.org/officeDocument/2006/relationships/image" Target="../media/image45.jpg"/><Relationship Id="rId2" Type="http://schemas.openxmlformats.org/officeDocument/2006/relationships/image" Target="../media/image44.jpg"/><Relationship Id="rId1" Type="http://schemas.openxmlformats.org/officeDocument/2006/relationships/slideLayout" Target="../slideLayouts/slideLayout2.xml"/><Relationship Id="rId5" Type="http://schemas.openxmlformats.org/officeDocument/2006/relationships/image" Target="../media/image47.jpg"/><Relationship Id="rId4" Type="http://schemas.openxmlformats.org/officeDocument/2006/relationships/image" Target="../media/image46.jpg"/></Relationships>
</file>

<file path=ppt/slides/_rels/slide28.xml.rels><?xml version="1.0" encoding="UTF-8" standalone="yes"?>
<Relationships xmlns="http://schemas.openxmlformats.org/package/2006/relationships"><Relationship Id="rId3" Type="http://schemas.openxmlformats.org/officeDocument/2006/relationships/image" Target="../media/image49.jpg"/><Relationship Id="rId2" Type="http://schemas.openxmlformats.org/officeDocument/2006/relationships/image" Target="../media/image48.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0.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2.jpg"/><Relationship Id="rId2" Type="http://schemas.openxmlformats.org/officeDocument/2006/relationships/image" Target="../media/image51.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pPr algn="ctr"/>
            <a:r>
              <a:rPr lang="fa-IR" sz="2800" b="1" dirty="0" smtClean="0"/>
              <a:t>تاریخچه کامپیوتر</a:t>
            </a:r>
            <a:endParaRPr lang="en-US" sz="2800" b="1" dirty="0"/>
          </a:p>
        </p:txBody>
      </p:sp>
      <p:sp>
        <p:nvSpPr>
          <p:cNvPr id="3" name="Content Placeholder 2"/>
          <p:cNvSpPr>
            <a:spLocks noGrp="1"/>
          </p:cNvSpPr>
          <p:nvPr>
            <p:ph idx="1"/>
          </p:nvPr>
        </p:nvSpPr>
        <p:spPr>
          <a:xfrm>
            <a:off x="457200" y="1524000"/>
            <a:ext cx="8229600" cy="4800600"/>
          </a:xfrm>
        </p:spPr>
        <p:txBody>
          <a:bodyPr/>
          <a:lstStyle/>
          <a:p>
            <a:pPr algn="just" rtl="1"/>
            <a:endParaRPr lang="en-US" b="1" dirty="0" smtClean="0">
              <a:cs typeface="B Nazanin" panose="00000400000000000000" pitchFamily="2" charset="-78"/>
            </a:endParaRPr>
          </a:p>
          <a:p>
            <a:pPr algn="just" rtl="1"/>
            <a:r>
              <a:rPr lang="fa-IR" sz="2400" b="1" dirty="0" smtClean="0"/>
              <a:t>چرتکه: </a:t>
            </a:r>
            <a:r>
              <a:rPr lang="fa-IR" sz="2400" dirty="0" smtClean="0"/>
              <a:t>توسط چینی ها</a:t>
            </a:r>
          </a:p>
          <a:p>
            <a:pPr algn="just" rtl="1"/>
            <a:r>
              <a:rPr lang="fa-IR" sz="2400" b="1" dirty="0" smtClean="0"/>
              <a:t>ماشین حساب مکانیکی: </a:t>
            </a:r>
            <a:r>
              <a:rPr lang="fa-IR" sz="2400" dirty="0" smtClean="0"/>
              <a:t>توسط پاسکال در سال 1645 میلادی</a:t>
            </a:r>
          </a:p>
          <a:p>
            <a:pPr algn="just" rtl="1"/>
            <a:r>
              <a:rPr lang="fa-IR" sz="2400" b="1" dirty="0" smtClean="0"/>
              <a:t>ایده ماشین های محاسبه خودکار: </a:t>
            </a:r>
            <a:r>
              <a:rPr lang="fa-IR" sz="2400" dirty="0" smtClean="0"/>
              <a:t>در سال 1822 میلادی توسط چارلز بابیج انگلیسی (پدر علم رایانه)</a:t>
            </a:r>
          </a:p>
          <a:p>
            <a:pPr algn="just" rtl="1"/>
            <a:r>
              <a:rPr lang="fa-IR" sz="2400" b="1" dirty="0" smtClean="0"/>
              <a:t>اولین رایانه محاسباتی: </a:t>
            </a:r>
            <a:r>
              <a:rPr lang="fa-IR" sz="2400" dirty="0" smtClean="0"/>
              <a:t>توسط هاروارد ایکن در دانشگاه هاروارد و با کمک مالی و فنی شرکت</a:t>
            </a:r>
            <a:r>
              <a:rPr lang="en-US" sz="2400" dirty="0" smtClean="0"/>
              <a:t>IBM</a:t>
            </a:r>
            <a:r>
              <a:rPr lang="fa-IR" sz="2400" dirty="0" smtClean="0"/>
              <a:t> در سال 1944 تکمیل و مورد بهره برداری قرار گرفت. این رایانه ترکیبی از وسایل مکانیکی و الکترونیکی بوده و از لحاظ عملکرد و توانایی مشابه ماشین حساب های جیبی فعلی بود و توانایی عملیات جمع، ضرب، تقسیم و تفریق و عملیات مشابه را داشت. دارای حجمی معادل 900 متر مربع و وزنی در حدود 30 تن بود!</a:t>
            </a:r>
            <a:endParaRPr lang="en-US" sz="2400" dirty="0"/>
          </a:p>
        </p:txBody>
      </p:sp>
      <p:sp>
        <p:nvSpPr>
          <p:cNvPr id="4" name="Slide Number Placeholder 3"/>
          <p:cNvSpPr>
            <a:spLocks noGrp="1"/>
          </p:cNvSpPr>
          <p:nvPr>
            <p:ph type="sldNum" sz="quarter" idx="12"/>
          </p:nvPr>
        </p:nvSpPr>
        <p:spPr/>
        <p:txBody>
          <a:bodyPr/>
          <a:lstStyle/>
          <a:p>
            <a:fld id="{F8830376-3F49-4310-8A3B-6CD828100627}" type="slidenum">
              <a:rPr lang="en-US" smtClean="0"/>
              <a:t>1</a:t>
            </a:fld>
            <a:endParaRPr lang="en-US"/>
          </a:p>
        </p:txBody>
      </p:sp>
    </p:spTree>
    <p:extLst>
      <p:ext uri="{BB962C8B-B14F-4D97-AF65-F5344CB8AC3E}">
        <p14:creationId xmlns:p14="http://schemas.microsoft.com/office/powerpoint/2010/main" val="177822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pPr algn="ctr" rtl="1"/>
            <a:r>
              <a:rPr lang="fa-IR" sz="2800" b="1" dirty="0" smtClean="0"/>
              <a:t>سخت افزار</a:t>
            </a:r>
            <a:r>
              <a:rPr lang="en-US" sz="2800" b="1" dirty="0" smtClean="0"/>
              <a:t>(Hardware)</a:t>
            </a:r>
            <a:r>
              <a:rPr lang="fa-IR" sz="2800" b="1" dirty="0" smtClean="0"/>
              <a:t> و </a:t>
            </a:r>
            <a:r>
              <a:rPr lang="en-US" sz="2800" b="1" dirty="0" smtClean="0"/>
              <a:t>PC</a:t>
            </a:r>
            <a:endParaRPr lang="en-US" sz="2800" b="1" dirty="0"/>
          </a:p>
        </p:txBody>
      </p:sp>
      <p:sp>
        <p:nvSpPr>
          <p:cNvPr id="3" name="Content Placeholder 2"/>
          <p:cNvSpPr>
            <a:spLocks noGrp="1"/>
          </p:cNvSpPr>
          <p:nvPr>
            <p:ph idx="1"/>
          </p:nvPr>
        </p:nvSpPr>
        <p:spPr>
          <a:xfrm>
            <a:off x="444690" y="1614824"/>
            <a:ext cx="8229600" cy="4389120"/>
          </a:xfrm>
        </p:spPr>
        <p:txBody>
          <a:bodyPr/>
          <a:lstStyle/>
          <a:p>
            <a:pPr algn="just" rtl="1"/>
            <a:r>
              <a:rPr lang="fa-IR" sz="2400" dirty="0" smtClean="0"/>
              <a:t>به کلیه اجزای فیزیکی و قابل لمس کامپیوتر، سخت افزار گفته می شود.</a:t>
            </a:r>
          </a:p>
          <a:p>
            <a:pPr algn="just" rtl="1"/>
            <a:r>
              <a:rPr lang="fa-IR" sz="2400" dirty="0" smtClean="0"/>
              <a:t>سخت افزار مجموعه ای از قطعات مکانیکی و الکترونیکی است.</a:t>
            </a:r>
            <a:endParaRPr lang="en-US" sz="2400" dirty="0" smtClean="0"/>
          </a:p>
          <a:p>
            <a:pPr algn="just" rtl="1"/>
            <a:endParaRPr lang="en-US" sz="2400" dirty="0"/>
          </a:p>
          <a:p>
            <a:pPr algn="just" rtl="1"/>
            <a:r>
              <a:rPr lang="en-US" sz="2400" dirty="0" smtClean="0"/>
              <a:t>PC</a:t>
            </a:r>
            <a:r>
              <a:rPr lang="fa-IR" sz="2400" dirty="0" smtClean="0"/>
              <a:t> یا رایانه شخصی: رایانه کوچک و نسبتا ارزانی است که برای استفاده کاربران خانگی و اداری طراحی شده است. تا قبل از سال 1981 رایانه ها فقط در مراکز علمی، صنعتی و نظامی مورد استفاده قرار می گرفتند ولی در سال 1981 شرکت </a:t>
            </a:r>
            <a:r>
              <a:rPr lang="en-US" sz="2400" dirty="0" smtClean="0"/>
              <a:t>IBM</a:t>
            </a:r>
            <a:r>
              <a:rPr lang="fa-IR" sz="2400" dirty="0" smtClean="0"/>
              <a:t> با معرفی اولین رایانه شخصی تحول بزرگی را در دنیا ایجاد کرد.</a:t>
            </a:r>
            <a:r>
              <a:rPr lang="en-US" sz="2400" dirty="0" smtClean="0"/>
              <a:t>(IBM PC)</a:t>
            </a:r>
          </a:p>
          <a:p>
            <a:pPr algn="just" rtl="1"/>
            <a:r>
              <a:rPr lang="fa-IR" sz="2400" dirty="0" smtClean="0"/>
              <a:t>بعد از شرکت </a:t>
            </a:r>
            <a:r>
              <a:rPr lang="en-US" sz="2400" dirty="0" smtClean="0"/>
              <a:t>IBM</a:t>
            </a:r>
            <a:r>
              <a:rPr lang="fa-IR" sz="2400" dirty="0" smtClean="0"/>
              <a:t> شرکت های دیگری نظیر </a:t>
            </a:r>
            <a:r>
              <a:rPr lang="en-US" sz="2400" dirty="0" smtClean="0"/>
              <a:t>Apple </a:t>
            </a:r>
            <a:r>
              <a:rPr lang="en-US" sz="2400" dirty="0" err="1" smtClean="0"/>
              <a:t>Macintash</a:t>
            </a:r>
            <a:r>
              <a:rPr lang="fa-IR" sz="2400" dirty="0" smtClean="0"/>
              <a:t> نیز رایانه های شخصی تولید کردند.</a:t>
            </a:r>
          </a:p>
          <a:p>
            <a:pPr algn="r" rtl="1"/>
            <a:endParaRPr lang="en-US" dirty="0"/>
          </a:p>
        </p:txBody>
      </p:sp>
      <p:sp>
        <p:nvSpPr>
          <p:cNvPr id="4" name="Slide Number Placeholder 3"/>
          <p:cNvSpPr>
            <a:spLocks noGrp="1"/>
          </p:cNvSpPr>
          <p:nvPr>
            <p:ph type="sldNum" sz="quarter" idx="12"/>
          </p:nvPr>
        </p:nvSpPr>
        <p:spPr/>
        <p:txBody>
          <a:bodyPr/>
          <a:lstStyle/>
          <a:p>
            <a:fld id="{F8830376-3F49-4310-8A3B-6CD828100627}" type="slidenum">
              <a:rPr lang="en-US" smtClean="0"/>
              <a:t>10</a:t>
            </a:fld>
            <a:endParaRPr lang="en-US"/>
          </a:p>
        </p:txBody>
      </p:sp>
    </p:spTree>
    <p:extLst>
      <p:ext uri="{BB962C8B-B14F-4D97-AF65-F5344CB8AC3E}">
        <p14:creationId xmlns:p14="http://schemas.microsoft.com/office/powerpoint/2010/main" val="821300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chor="ctr">
            <a:normAutofit/>
          </a:bodyPr>
          <a:lstStyle/>
          <a:p>
            <a:pPr algn="ctr" rtl="1"/>
            <a:r>
              <a:rPr lang="fa-IR" sz="2800" b="1" dirty="0" smtClean="0">
                <a:cs typeface="B Zar" pitchFamily="2" charset="-78"/>
              </a:rPr>
              <a:t>انواع رايانه از لحاظ ظاهري</a:t>
            </a:r>
            <a:endParaRPr lang="en-US" sz="2800" b="1" dirty="0">
              <a:cs typeface="B Zar" pitchFamily="2" charset="-78"/>
            </a:endParaRPr>
          </a:p>
        </p:txBody>
      </p:sp>
      <p:sp>
        <p:nvSpPr>
          <p:cNvPr id="3" name="Content Placeholder 2"/>
          <p:cNvSpPr>
            <a:spLocks noGrp="1"/>
          </p:cNvSpPr>
          <p:nvPr>
            <p:ph idx="1"/>
          </p:nvPr>
        </p:nvSpPr>
        <p:spPr>
          <a:xfrm>
            <a:off x="457200" y="1628774"/>
            <a:ext cx="8229600" cy="4695826"/>
          </a:xfrm>
        </p:spPr>
        <p:txBody>
          <a:bodyPr>
            <a:normAutofit/>
          </a:bodyPr>
          <a:lstStyle/>
          <a:p>
            <a:pPr algn="just" rtl="1"/>
            <a:r>
              <a:rPr lang="fa-IR" sz="2400" dirty="0" smtClean="0">
                <a:latin typeface="Arial" pitchFamily="34" charset="0"/>
              </a:rPr>
              <a:t>روميزي - </a:t>
            </a:r>
            <a:r>
              <a:rPr lang="en-US" sz="2400" dirty="0" smtClean="0">
                <a:latin typeface="Arial" pitchFamily="34" charset="0"/>
              </a:rPr>
              <a:t>Desktop</a:t>
            </a:r>
            <a:endParaRPr lang="fa-IR" sz="2400" dirty="0" smtClean="0">
              <a:latin typeface="Arial" pitchFamily="34" charset="0"/>
            </a:endParaRPr>
          </a:p>
          <a:p>
            <a:pPr algn="just" rtl="1"/>
            <a:endParaRPr lang="fa-IR" sz="2400" dirty="0">
              <a:latin typeface="Arial" pitchFamily="34" charset="0"/>
            </a:endParaRPr>
          </a:p>
          <a:p>
            <a:pPr algn="just" rtl="1"/>
            <a:endParaRPr lang="fa-IR" sz="2400" dirty="0" smtClean="0">
              <a:latin typeface="Arial" pitchFamily="34" charset="0"/>
            </a:endParaRPr>
          </a:p>
          <a:p>
            <a:pPr algn="just" rtl="1"/>
            <a:endParaRPr lang="en-US" sz="2400" dirty="0" smtClean="0">
              <a:latin typeface="Arial" pitchFamily="34" charset="0"/>
            </a:endParaRPr>
          </a:p>
          <a:p>
            <a:pPr algn="just" rtl="1"/>
            <a:r>
              <a:rPr lang="fa-IR" sz="2400" dirty="0" smtClean="0">
                <a:latin typeface="Arial" pitchFamily="34" charset="0"/>
              </a:rPr>
              <a:t>کيفي -  </a:t>
            </a:r>
            <a:r>
              <a:rPr lang="en-US" sz="2400" dirty="0" smtClean="0">
                <a:latin typeface="Arial" pitchFamily="34" charset="0"/>
              </a:rPr>
              <a:t>Laptop</a:t>
            </a:r>
            <a:endParaRPr lang="fa-IR" sz="2400" dirty="0" smtClean="0">
              <a:latin typeface="Arial" pitchFamily="34" charset="0"/>
            </a:endParaRPr>
          </a:p>
          <a:p>
            <a:pPr algn="just" rtl="1"/>
            <a:endParaRPr lang="fa-IR" sz="2400" dirty="0">
              <a:latin typeface="Arial" pitchFamily="34" charset="0"/>
            </a:endParaRPr>
          </a:p>
          <a:p>
            <a:pPr algn="just" rtl="1"/>
            <a:endParaRPr lang="fa-IR" sz="2400" dirty="0" smtClean="0">
              <a:latin typeface="Arial" pitchFamily="34" charset="0"/>
            </a:endParaRPr>
          </a:p>
          <a:p>
            <a:pPr algn="just" rtl="1"/>
            <a:endParaRPr lang="en-US" sz="2400" dirty="0" smtClean="0">
              <a:latin typeface="Arial" pitchFamily="34" charset="0"/>
            </a:endParaRPr>
          </a:p>
          <a:p>
            <a:pPr algn="just" rtl="1"/>
            <a:r>
              <a:rPr lang="fa-IR" sz="2400" dirty="0" smtClean="0">
                <a:latin typeface="Arial" pitchFamily="34" charset="0"/>
              </a:rPr>
              <a:t>لوحي -  </a:t>
            </a:r>
            <a:r>
              <a:rPr lang="en-US" sz="2400" dirty="0" smtClean="0">
                <a:latin typeface="Arial" pitchFamily="34" charset="0"/>
              </a:rPr>
              <a:t>Tablet</a:t>
            </a:r>
            <a:endParaRPr lang="en-US" sz="2400" dirty="0">
              <a:latin typeface="Arial"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524000"/>
            <a:ext cx="2543175" cy="180022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3800" y="2524126"/>
            <a:ext cx="2447925" cy="186690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50136" y="4578254"/>
            <a:ext cx="2409825" cy="1895475"/>
          </a:xfrm>
          <a:prstGeom prst="rect">
            <a:avLst/>
          </a:prstGeom>
        </p:spPr>
      </p:pic>
      <p:sp>
        <p:nvSpPr>
          <p:cNvPr id="4" name="Slide Number Placeholder 3"/>
          <p:cNvSpPr>
            <a:spLocks noGrp="1"/>
          </p:cNvSpPr>
          <p:nvPr>
            <p:ph type="sldNum" sz="quarter" idx="12"/>
          </p:nvPr>
        </p:nvSpPr>
        <p:spPr/>
        <p:txBody>
          <a:bodyPr/>
          <a:lstStyle/>
          <a:p>
            <a:fld id="{F8830376-3F49-4310-8A3B-6CD828100627}" type="slidenum">
              <a:rPr lang="en-US" smtClean="0"/>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chor="ctr">
            <a:noAutofit/>
          </a:bodyPr>
          <a:lstStyle/>
          <a:p>
            <a:pPr algn="ctr" rtl="1"/>
            <a:r>
              <a:rPr lang="fa-IR" sz="2800" b="1" dirty="0" smtClean="0">
                <a:cs typeface="B Zar" pitchFamily="2" charset="-78"/>
              </a:rPr>
              <a:t>اجزاي اصلي رايانه ها</a:t>
            </a:r>
            <a:endParaRPr lang="en-US" sz="2800" b="1" dirty="0">
              <a:cs typeface="B Zar" pitchFamily="2" charset="-78"/>
            </a:endParaRPr>
          </a:p>
        </p:txBody>
      </p:sp>
      <p:sp>
        <p:nvSpPr>
          <p:cNvPr id="3" name="Content Placeholder 2"/>
          <p:cNvSpPr>
            <a:spLocks noGrp="1"/>
          </p:cNvSpPr>
          <p:nvPr>
            <p:ph idx="1"/>
          </p:nvPr>
        </p:nvSpPr>
        <p:spPr>
          <a:xfrm>
            <a:off x="457200" y="1600200"/>
            <a:ext cx="8229600" cy="4724400"/>
          </a:xfrm>
        </p:spPr>
        <p:txBody>
          <a:bodyPr>
            <a:normAutofit/>
          </a:bodyPr>
          <a:lstStyle/>
          <a:p>
            <a:pPr marL="514350" indent="-514350" algn="just" rtl="1">
              <a:buFont typeface="+mj-lt"/>
              <a:buAutoNum type="arabicPeriod"/>
            </a:pPr>
            <a:r>
              <a:rPr lang="fa-IR" sz="2400" b="1" dirty="0" smtClean="0">
                <a:latin typeface="Arial" pitchFamily="34" charset="0"/>
              </a:rPr>
              <a:t>واحد پردازشگر مرکزي</a:t>
            </a:r>
            <a:r>
              <a:rPr lang="en-US" sz="2400" b="1" dirty="0" smtClean="0">
                <a:latin typeface="Arial" pitchFamily="34" charset="0"/>
              </a:rPr>
              <a:t>(CPU)</a:t>
            </a:r>
            <a:r>
              <a:rPr lang="fa-IR" sz="2400" b="1" dirty="0" smtClean="0">
                <a:latin typeface="Arial" pitchFamily="34" charset="0"/>
              </a:rPr>
              <a:t>: </a:t>
            </a:r>
            <a:r>
              <a:rPr lang="fa-IR" sz="2400" dirty="0" smtClean="0">
                <a:latin typeface="Arial" pitchFamily="34" charset="0"/>
              </a:rPr>
              <a:t>ریزپردازنده یا </a:t>
            </a:r>
            <a:r>
              <a:rPr lang="en-US" sz="2400" dirty="0" smtClean="0">
                <a:latin typeface="Arial" pitchFamily="34" charset="0"/>
              </a:rPr>
              <a:t>Microprocessor</a:t>
            </a:r>
            <a:r>
              <a:rPr lang="fa-IR" sz="2400" dirty="0" smtClean="0">
                <a:latin typeface="Arial" pitchFamily="34" charset="0"/>
              </a:rPr>
              <a:t> تراشه الکترونیکی است که انجام عملیات ریاضی، پردازشی، منطقی و کنترلی را بر عهده دارد.</a:t>
            </a:r>
            <a:endParaRPr lang="en-US" sz="2400" dirty="0" smtClean="0">
              <a:latin typeface="Arial" pitchFamily="34" charset="0"/>
            </a:endParaRPr>
          </a:p>
          <a:p>
            <a:pPr marL="880110" lvl="1" indent="-514350" algn="just" rtl="1">
              <a:buFont typeface="Wingdings" pitchFamily="2" charset="2"/>
              <a:buChar char="ü"/>
            </a:pPr>
            <a:r>
              <a:rPr lang="en-US" sz="2400" dirty="0" smtClean="0">
                <a:latin typeface="Arial" pitchFamily="34" charset="0"/>
              </a:rPr>
              <a:t>CU</a:t>
            </a:r>
          </a:p>
          <a:p>
            <a:pPr marL="880110" lvl="1" indent="-514350" algn="just" rtl="1">
              <a:buFont typeface="Wingdings" pitchFamily="2" charset="2"/>
              <a:buChar char="ü"/>
            </a:pPr>
            <a:r>
              <a:rPr lang="en-US" sz="2400" dirty="0" smtClean="0">
                <a:latin typeface="Arial" pitchFamily="34" charset="0"/>
              </a:rPr>
              <a:t>ALU</a:t>
            </a:r>
            <a:endParaRPr lang="fa-IR" sz="2400" dirty="0" smtClean="0">
              <a:latin typeface="Arial" pitchFamily="34" charset="0"/>
            </a:endParaRPr>
          </a:p>
          <a:p>
            <a:pPr marL="880110" lvl="1" indent="-514350" algn="just" rtl="1">
              <a:buFont typeface="Wingdings" pitchFamily="2" charset="2"/>
              <a:buChar char="ü"/>
            </a:pPr>
            <a:r>
              <a:rPr lang="en-US" sz="2400" dirty="0">
                <a:latin typeface="Arial" pitchFamily="34" charset="0"/>
              </a:rPr>
              <a:t>:</a:t>
            </a:r>
            <a:r>
              <a:rPr lang="en-US" sz="2400" dirty="0" smtClean="0">
                <a:latin typeface="Arial" pitchFamily="34" charset="0"/>
              </a:rPr>
              <a:t>Memory</a:t>
            </a:r>
            <a:endParaRPr lang="fa-IR" sz="2400" dirty="0" smtClean="0">
              <a:latin typeface="Arial" pitchFamily="34" charset="0"/>
            </a:endParaRPr>
          </a:p>
          <a:p>
            <a:pPr marL="1154430" lvl="2" indent="-514350" algn="just" rtl="1">
              <a:buFont typeface="Wingdings" pitchFamily="2" charset="2"/>
              <a:buChar char="§"/>
            </a:pPr>
            <a:r>
              <a:rPr lang="en-US" sz="2400" dirty="0" smtClean="0">
                <a:latin typeface="Arial" pitchFamily="34" charset="0"/>
              </a:rPr>
              <a:t>Register</a:t>
            </a:r>
          </a:p>
          <a:p>
            <a:pPr marL="1154430" lvl="2" indent="-514350" algn="just" rtl="1">
              <a:buFont typeface="Wingdings" pitchFamily="2" charset="2"/>
              <a:buChar char="§"/>
            </a:pPr>
            <a:r>
              <a:rPr lang="en-US" sz="2400" dirty="0" smtClean="0">
                <a:latin typeface="Arial" pitchFamily="34" charset="0"/>
              </a:rPr>
              <a:t>Cache</a:t>
            </a:r>
          </a:p>
          <a:p>
            <a:pPr marL="880110" lvl="1" indent="-514350" algn="just" rtl="1">
              <a:buNone/>
            </a:pPr>
            <a:endParaRPr lang="en-US" dirty="0" smtClean="0">
              <a:latin typeface="Arial" pitchFamily="34" charset="0"/>
              <a:cs typeface="Arial"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2697480"/>
            <a:ext cx="5004340" cy="3657600"/>
          </a:xfrm>
          <a:prstGeom prst="rect">
            <a:avLst/>
          </a:prstGeom>
        </p:spPr>
      </p:pic>
      <p:sp>
        <p:nvSpPr>
          <p:cNvPr id="5" name="Slide Number Placeholder 4"/>
          <p:cNvSpPr>
            <a:spLocks noGrp="1"/>
          </p:cNvSpPr>
          <p:nvPr>
            <p:ph type="sldNum" sz="quarter" idx="12"/>
          </p:nvPr>
        </p:nvSpPr>
        <p:spPr/>
        <p:txBody>
          <a:bodyPr/>
          <a:lstStyle/>
          <a:p>
            <a:fld id="{F8830376-3F49-4310-8A3B-6CD828100627}" type="slidenum">
              <a:rPr lang="en-US" smtClean="0"/>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chor="ctr">
            <a:noAutofit/>
          </a:bodyPr>
          <a:lstStyle/>
          <a:p>
            <a:pPr algn="ctr"/>
            <a:r>
              <a:rPr lang="en-US" sz="2800" b="1" dirty="0" smtClean="0"/>
              <a:t>CPU</a:t>
            </a:r>
            <a:r>
              <a:rPr lang="fa-IR" sz="2800" b="1" dirty="0"/>
              <a:t>اجزاي اصلي رايانه </a:t>
            </a:r>
            <a:r>
              <a:rPr lang="fa-IR" sz="2800" b="1" dirty="0" smtClean="0"/>
              <a:t>ها</a:t>
            </a:r>
            <a:r>
              <a:rPr lang="fa-IR" sz="2800" b="1" dirty="0"/>
              <a:t>-</a:t>
            </a:r>
            <a:endParaRPr lang="en-US" sz="2800" b="1" dirty="0"/>
          </a:p>
        </p:txBody>
      </p:sp>
      <p:sp>
        <p:nvSpPr>
          <p:cNvPr id="3" name="Content Placeholder 2"/>
          <p:cNvSpPr>
            <a:spLocks noGrp="1"/>
          </p:cNvSpPr>
          <p:nvPr>
            <p:ph idx="1"/>
          </p:nvPr>
        </p:nvSpPr>
        <p:spPr>
          <a:xfrm>
            <a:off x="90698" y="1676400"/>
            <a:ext cx="8596102" cy="4953000"/>
          </a:xfrm>
        </p:spPr>
        <p:txBody>
          <a:bodyPr>
            <a:normAutofit/>
          </a:bodyPr>
          <a:lstStyle/>
          <a:p>
            <a:pPr marL="514350" indent="-514350" algn="just" rtl="1">
              <a:buNone/>
            </a:pPr>
            <a:r>
              <a:rPr lang="fa-IR" sz="2400" dirty="0" smtClean="0">
                <a:latin typeface="Arial" pitchFamily="34" charset="0"/>
              </a:rPr>
              <a:t>سرعت پردازنده:</a:t>
            </a:r>
            <a:r>
              <a:rPr lang="en-US" sz="2400" dirty="0" smtClean="0">
                <a:latin typeface="Arial" pitchFamily="34" charset="0"/>
              </a:rPr>
              <a:t>)</a:t>
            </a:r>
            <a:r>
              <a:rPr lang="fa-IR" sz="2400" dirty="0">
                <a:latin typeface="Arial" pitchFamily="34" charset="0"/>
              </a:rPr>
              <a:t> </a:t>
            </a:r>
            <a:r>
              <a:rPr lang="fa-IR" sz="2400" dirty="0" smtClean="0">
                <a:latin typeface="Arial" pitchFamily="34" charset="0"/>
              </a:rPr>
              <a:t>تعريف – واحدها</a:t>
            </a:r>
            <a:r>
              <a:rPr lang="en-US" sz="2400" dirty="0" smtClean="0">
                <a:latin typeface="Arial" pitchFamily="34" charset="0"/>
              </a:rPr>
              <a:t>MHZ</a:t>
            </a:r>
            <a:r>
              <a:rPr lang="fa-IR" sz="2400" dirty="0" smtClean="0">
                <a:latin typeface="Arial" pitchFamily="34" charset="0"/>
              </a:rPr>
              <a:t> و </a:t>
            </a:r>
            <a:r>
              <a:rPr lang="en-US" sz="2400" dirty="0" smtClean="0">
                <a:latin typeface="Arial" pitchFamily="34" charset="0"/>
              </a:rPr>
              <a:t>GHZ</a:t>
            </a:r>
            <a:r>
              <a:rPr lang="fa-IR" sz="2400" dirty="0" smtClean="0">
                <a:latin typeface="Arial" pitchFamily="34" charset="0"/>
              </a:rPr>
              <a:t>)</a:t>
            </a:r>
          </a:p>
          <a:p>
            <a:pPr marL="514350" indent="-514350" algn="just" rtl="1">
              <a:buNone/>
            </a:pPr>
            <a:r>
              <a:rPr lang="fa-IR" sz="2400" dirty="0" smtClean="0">
                <a:latin typeface="Arial" pitchFamily="34" charset="0"/>
              </a:rPr>
              <a:t>انواع  </a:t>
            </a:r>
            <a:r>
              <a:rPr lang="en-US" sz="2400" dirty="0" smtClean="0">
                <a:latin typeface="Arial" pitchFamily="34" charset="0"/>
              </a:rPr>
              <a:t>CPU</a:t>
            </a:r>
            <a:r>
              <a:rPr lang="fa-IR" sz="2400" dirty="0" smtClean="0">
                <a:latin typeface="Arial" pitchFamily="34" charset="0"/>
              </a:rPr>
              <a:t> های فعلی شرکت اینتل:</a:t>
            </a:r>
          </a:p>
          <a:p>
            <a:pPr marL="880110" lvl="1" indent="-514350" algn="just" rtl="1">
              <a:buFont typeface="Wingdings" pitchFamily="2" charset="2"/>
              <a:buChar char="§"/>
            </a:pPr>
            <a:r>
              <a:rPr lang="en-US" sz="2400" dirty="0" smtClean="0">
                <a:latin typeface="Arial" pitchFamily="34" charset="0"/>
              </a:rPr>
              <a:t>Core </a:t>
            </a:r>
            <a:r>
              <a:rPr lang="en-US" sz="2400" dirty="0">
                <a:latin typeface="Arial" pitchFamily="34" charset="0"/>
              </a:rPr>
              <a:t>2 </a:t>
            </a:r>
            <a:r>
              <a:rPr lang="en-US" sz="2400" dirty="0" smtClean="0">
                <a:latin typeface="Arial" pitchFamily="34" charset="0"/>
              </a:rPr>
              <a:t>Duo</a:t>
            </a:r>
            <a:r>
              <a:rPr lang="fa-IR" sz="2400" dirty="0" smtClean="0">
                <a:latin typeface="Arial" pitchFamily="34" charset="0"/>
              </a:rPr>
              <a:t> و </a:t>
            </a:r>
            <a:r>
              <a:rPr lang="en-US" sz="2400" dirty="0">
                <a:latin typeface="Arial" pitchFamily="34" charset="0"/>
              </a:rPr>
              <a:t>Core 2 </a:t>
            </a:r>
            <a:r>
              <a:rPr lang="en-US" sz="2400" dirty="0" smtClean="0">
                <a:latin typeface="Arial" pitchFamily="34" charset="0"/>
              </a:rPr>
              <a:t>Quad</a:t>
            </a:r>
            <a:r>
              <a:rPr lang="fa-IR" sz="2400" dirty="0" smtClean="0">
                <a:latin typeface="Arial" pitchFamily="34" charset="0"/>
              </a:rPr>
              <a:t>-کش 2تا </a:t>
            </a:r>
            <a:r>
              <a:rPr lang="fa-IR" sz="2400" dirty="0">
                <a:latin typeface="Arial" pitchFamily="34" charset="0"/>
              </a:rPr>
              <a:t>8 مگا </a:t>
            </a:r>
            <a:r>
              <a:rPr lang="fa-IR" sz="2400" dirty="0" smtClean="0">
                <a:latin typeface="Arial" pitchFamily="34" charset="0"/>
              </a:rPr>
              <a:t>بايت</a:t>
            </a:r>
            <a:endParaRPr lang="en-US" sz="2400" dirty="0" smtClean="0">
              <a:latin typeface="Arial" pitchFamily="34" charset="0"/>
            </a:endParaRPr>
          </a:p>
          <a:p>
            <a:pPr marL="880110" lvl="1" indent="-514350" algn="just" rtl="1">
              <a:buFont typeface="Wingdings" pitchFamily="2" charset="2"/>
              <a:buChar char="§"/>
            </a:pPr>
            <a:r>
              <a:rPr lang="en-US" sz="2400" dirty="0" smtClean="0">
                <a:latin typeface="Arial" pitchFamily="34" charset="0"/>
              </a:rPr>
              <a:t>Core </a:t>
            </a:r>
            <a:r>
              <a:rPr lang="en-US" sz="2400" dirty="0" err="1" smtClean="0">
                <a:latin typeface="Arial" pitchFamily="34" charset="0"/>
              </a:rPr>
              <a:t>i</a:t>
            </a:r>
            <a:r>
              <a:rPr lang="fa-IR" sz="2400" dirty="0" smtClean="0">
                <a:latin typeface="Arial" pitchFamily="34" charset="0"/>
              </a:rPr>
              <a:t>:64 بيتي</a:t>
            </a:r>
          </a:p>
          <a:p>
            <a:pPr marL="1154430" lvl="2" indent="-514350" algn="just" rtl="1">
              <a:buFont typeface="Wingdings" pitchFamily="2" charset="2"/>
              <a:buChar char="ü"/>
            </a:pPr>
            <a:r>
              <a:rPr lang="en-US" sz="2400" dirty="0" smtClean="0">
                <a:latin typeface="Arial" pitchFamily="34" charset="0"/>
              </a:rPr>
              <a:t>Core i3</a:t>
            </a:r>
            <a:r>
              <a:rPr lang="fa-IR" sz="2400" dirty="0" smtClean="0">
                <a:latin typeface="Arial" pitchFamily="34" charset="0"/>
              </a:rPr>
              <a:t>: </a:t>
            </a:r>
            <a:r>
              <a:rPr lang="en-US" sz="2400" dirty="0" smtClean="0">
                <a:latin typeface="Arial" pitchFamily="34" charset="0"/>
              </a:rPr>
              <a:t> </a:t>
            </a:r>
            <a:r>
              <a:rPr lang="fa-IR" sz="2400" dirty="0" smtClean="0">
                <a:latin typeface="Arial" pitchFamily="34" charset="0"/>
              </a:rPr>
              <a:t>3</a:t>
            </a:r>
            <a:r>
              <a:rPr lang="en-US" sz="2400" dirty="0" smtClean="0">
                <a:latin typeface="Arial" pitchFamily="34" charset="0"/>
              </a:rPr>
              <a:t> </a:t>
            </a:r>
            <a:r>
              <a:rPr lang="fa-IR" sz="2400" dirty="0" smtClean="0">
                <a:latin typeface="Arial" pitchFamily="34" charset="0"/>
              </a:rPr>
              <a:t>مگابايت کش- 2 هسته فيزيکي</a:t>
            </a:r>
            <a:endParaRPr lang="en-US" sz="2400" dirty="0" smtClean="0">
              <a:latin typeface="Arial" pitchFamily="34" charset="0"/>
            </a:endParaRPr>
          </a:p>
          <a:p>
            <a:pPr marL="1154430" lvl="2" indent="-514350" algn="just" rtl="1">
              <a:buFont typeface="Wingdings" pitchFamily="2" charset="2"/>
              <a:buChar char="ü"/>
            </a:pPr>
            <a:r>
              <a:rPr lang="en-US" sz="2400" dirty="0" smtClean="0">
                <a:latin typeface="Arial" pitchFamily="34" charset="0"/>
              </a:rPr>
              <a:t>Core </a:t>
            </a:r>
            <a:r>
              <a:rPr lang="en-US" sz="2400" dirty="0" err="1" smtClean="0">
                <a:latin typeface="Arial" pitchFamily="34" charset="0"/>
              </a:rPr>
              <a:t>i</a:t>
            </a:r>
            <a:r>
              <a:rPr lang="en-US" sz="2400" dirty="0" smtClean="0">
                <a:latin typeface="Arial" pitchFamily="34" charset="0"/>
              </a:rPr>
              <a:t> 5</a:t>
            </a:r>
            <a:r>
              <a:rPr lang="fa-IR" sz="2400" dirty="0">
                <a:latin typeface="Arial" pitchFamily="34" charset="0"/>
              </a:rPr>
              <a:t>: </a:t>
            </a:r>
            <a:r>
              <a:rPr lang="fa-IR" sz="2400" dirty="0" smtClean="0">
                <a:latin typeface="Arial" pitchFamily="34" charset="0"/>
              </a:rPr>
              <a:t>3 تا 6 مگا بايت کش- 2 و 4 هسته اي</a:t>
            </a:r>
            <a:endParaRPr lang="en-US" sz="2400" dirty="0" smtClean="0">
              <a:latin typeface="Arial" pitchFamily="34" charset="0"/>
            </a:endParaRPr>
          </a:p>
          <a:p>
            <a:pPr marL="1154430" lvl="2" indent="-514350" algn="just" rtl="1">
              <a:buFont typeface="Wingdings" pitchFamily="2" charset="2"/>
              <a:buChar char="ü"/>
            </a:pPr>
            <a:r>
              <a:rPr lang="en-US" sz="2400" dirty="0" smtClean="0">
                <a:latin typeface="Arial" pitchFamily="34" charset="0"/>
              </a:rPr>
              <a:t>Core </a:t>
            </a:r>
            <a:r>
              <a:rPr lang="en-US" sz="2400" dirty="0" err="1" smtClean="0">
                <a:latin typeface="Arial" pitchFamily="34" charset="0"/>
              </a:rPr>
              <a:t>i</a:t>
            </a:r>
            <a:r>
              <a:rPr lang="en-US" sz="2400" dirty="0" smtClean="0">
                <a:latin typeface="Arial" pitchFamily="34" charset="0"/>
              </a:rPr>
              <a:t> 7</a:t>
            </a:r>
            <a:r>
              <a:rPr lang="fa-IR" sz="2400" dirty="0">
                <a:latin typeface="Arial" pitchFamily="34" charset="0"/>
              </a:rPr>
              <a:t>: </a:t>
            </a:r>
            <a:r>
              <a:rPr lang="fa-IR" sz="2400" dirty="0" smtClean="0">
                <a:latin typeface="Arial" pitchFamily="34" charset="0"/>
              </a:rPr>
              <a:t>8 مگا بايت – 4 و 6 هسته اي</a:t>
            </a:r>
          </a:p>
          <a:p>
            <a:pPr algn="just" rtl="1"/>
            <a:endParaRPr lang="en-US" sz="2400" dirty="0">
              <a:latin typeface="Arial" pitchFamily="34" charset="0"/>
              <a:cs typeface="Arial"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98" y="1669348"/>
            <a:ext cx="1784034" cy="158914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4800600"/>
            <a:ext cx="1726142" cy="16002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39686" y="4943475"/>
            <a:ext cx="1665514" cy="1457325"/>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81400" y="4943787"/>
            <a:ext cx="1481082" cy="1692665"/>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81600" y="4967782"/>
            <a:ext cx="1909063" cy="1626239"/>
          </a:xfrm>
          <a:prstGeom prst="rect">
            <a:avLst/>
          </a:prstGeom>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086600" y="5091576"/>
            <a:ext cx="1971583" cy="1694584"/>
          </a:xfrm>
          <a:prstGeom prst="rect">
            <a:avLst/>
          </a:prstGeom>
        </p:spPr>
      </p:pic>
      <p:sp>
        <p:nvSpPr>
          <p:cNvPr id="10" name="Slide Number Placeholder 9"/>
          <p:cNvSpPr>
            <a:spLocks noGrp="1"/>
          </p:cNvSpPr>
          <p:nvPr>
            <p:ph type="sldNum" sz="quarter" idx="12"/>
          </p:nvPr>
        </p:nvSpPr>
        <p:spPr/>
        <p:txBody>
          <a:bodyPr/>
          <a:lstStyle/>
          <a:p>
            <a:fld id="{F8830376-3F49-4310-8A3B-6CD828100627}" type="slidenum">
              <a:rPr lang="en-US" smtClean="0"/>
              <a:t>13</a:t>
            </a:fld>
            <a:endParaRPr lang="en-US"/>
          </a:p>
        </p:txBody>
      </p:sp>
    </p:spTree>
    <p:extLst>
      <p:ext uri="{BB962C8B-B14F-4D97-AF65-F5344CB8AC3E}">
        <p14:creationId xmlns:p14="http://schemas.microsoft.com/office/powerpoint/2010/main" val="23635297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975"/>
          </a:xfrm>
        </p:spPr>
        <p:txBody>
          <a:bodyPr anchor="ctr">
            <a:normAutofit/>
          </a:bodyPr>
          <a:lstStyle/>
          <a:p>
            <a:pPr algn="ctr"/>
            <a:r>
              <a:rPr lang="fa-IR" sz="2800" b="1" dirty="0"/>
              <a:t>اجزاي اصلي رايانه </a:t>
            </a:r>
            <a:r>
              <a:rPr lang="fa-IR" sz="2800" b="1" dirty="0" smtClean="0"/>
              <a:t>ها-حافظه اصلی</a:t>
            </a:r>
            <a:endParaRPr lang="en-US" sz="2800" b="1" dirty="0"/>
          </a:p>
        </p:txBody>
      </p:sp>
      <p:sp>
        <p:nvSpPr>
          <p:cNvPr id="3" name="Content Placeholder 2"/>
          <p:cNvSpPr>
            <a:spLocks noGrp="1"/>
          </p:cNvSpPr>
          <p:nvPr>
            <p:ph idx="1"/>
          </p:nvPr>
        </p:nvSpPr>
        <p:spPr/>
        <p:txBody>
          <a:bodyPr/>
          <a:lstStyle/>
          <a:p>
            <a:pPr marL="0" lvl="0" indent="0" algn="just" rtl="1">
              <a:buClr>
                <a:srgbClr val="0BD0D9"/>
              </a:buClr>
              <a:buNone/>
            </a:pPr>
            <a:r>
              <a:rPr lang="fa-IR" sz="2400" dirty="0" smtClean="0">
                <a:solidFill>
                  <a:schemeClr val="accent3"/>
                </a:solidFill>
                <a:latin typeface="Arial" pitchFamily="34" charset="0"/>
                <a:cs typeface="Arial" pitchFamily="34" charset="0"/>
              </a:rPr>
              <a:t>2. </a:t>
            </a:r>
            <a:r>
              <a:rPr lang="fa-IR" sz="2400" dirty="0" smtClean="0">
                <a:solidFill>
                  <a:prstClr val="black"/>
                </a:solidFill>
                <a:latin typeface="Arial" pitchFamily="34" charset="0"/>
              </a:rPr>
              <a:t>حافظه</a:t>
            </a:r>
            <a:r>
              <a:rPr lang="fa-IR" sz="2400" dirty="0">
                <a:solidFill>
                  <a:prstClr val="black"/>
                </a:solidFill>
                <a:latin typeface="Arial" pitchFamily="34" charset="0"/>
              </a:rPr>
              <a:t>:</a:t>
            </a:r>
          </a:p>
          <a:p>
            <a:pPr marL="880110" lvl="1" indent="-514350" algn="just" rtl="1">
              <a:buClr>
                <a:srgbClr val="0BD0D9"/>
              </a:buClr>
              <a:buFont typeface="Wingdings" pitchFamily="2" charset="2"/>
              <a:buChar char="ü"/>
            </a:pPr>
            <a:r>
              <a:rPr lang="en-US" sz="2400" dirty="0" smtClean="0">
                <a:solidFill>
                  <a:prstClr val="black"/>
                </a:solidFill>
                <a:latin typeface="Arial" pitchFamily="34" charset="0"/>
              </a:rPr>
              <a:t>RAM</a:t>
            </a:r>
            <a:endParaRPr lang="fa-IR" sz="2400" dirty="0" smtClean="0">
              <a:solidFill>
                <a:prstClr val="black"/>
              </a:solidFill>
              <a:latin typeface="Arial" pitchFamily="34" charset="0"/>
            </a:endParaRPr>
          </a:p>
          <a:p>
            <a:pPr marL="880110" lvl="1" indent="-514350" algn="just" rtl="1">
              <a:buClr>
                <a:srgbClr val="0BD0D9"/>
              </a:buClr>
              <a:buFont typeface="Wingdings" pitchFamily="2" charset="2"/>
              <a:buChar char="ü"/>
            </a:pPr>
            <a:endParaRPr lang="en-US" sz="2400" dirty="0">
              <a:solidFill>
                <a:prstClr val="black"/>
              </a:solidFill>
              <a:latin typeface="Arial" pitchFamily="34" charset="0"/>
            </a:endParaRPr>
          </a:p>
          <a:p>
            <a:pPr marL="880110" lvl="1" indent="-514350" algn="just" rtl="1">
              <a:buClr>
                <a:srgbClr val="0BD0D9"/>
              </a:buClr>
              <a:buFont typeface="Wingdings" pitchFamily="2" charset="2"/>
              <a:buChar char="ü"/>
            </a:pPr>
            <a:r>
              <a:rPr lang="en-US" sz="2400" dirty="0" smtClean="0">
                <a:solidFill>
                  <a:prstClr val="black"/>
                </a:solidFill>
                <a:latin typeface="Arial" pitchFamily="34" charset="0"/>
              </a:rPr>
              <a:t>ROM</a:t>
            </a:r>
          </a:p>
          <a:p>
            <a:pPr marL="880110" lvl="1" indent="-514350" algn="just" rtl="1">
              <a:buClr>
                <a:srgbClr val="0BD0D9"/>
              </a:buClr>
              <a:buFont typeface="Wingdings" pitchFamily="2" charset="2"/>
              <a:buChar char="ü"/>
            </a:pPr>
            <a:endParaRPr lang="en-US" dirty="0">
              <a:solidFill>
                <a:prstClr val="black"/>
              </a:solidFill>
              <a:latin typeface="Arial" pitchFamily="34" charset="0"/>
              <a:cs typeface="Arial" pitchFamily="34" charset="0"/>
            </a:endParaRPr>
          </a:p>
          <a:p>
            <a:pPr algn="r" rt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2925" y="1448063"/>
            <a:ext cx="3600450" cy="13716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2867025"/>
            <a:ext cx="3686175" cy="3944992"/>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52578" y="4052454"/>
            <a:ext cx="2276658" cy="1510145"/>
          </a:xfrm>
          <a:prstGeom prst="rect">
            <a:avLst/>
          </a:prstGeom>
        </p:spPr>
      </p:pic>
      <p:sp>
        <p:nvSpPr>
          <p:cNvPr id="7" name="Slide Number Placeholder 6"/>
          <p:cNvSpPr>
            <a:spLocks noGrp="1"/>
          </p:cNvSpPr>
          <p:nvPr>
            <p:ph type="sldNum" sz="quarter" idx="12"/>
          </p:nvPr>
        </p:nvSpPr>
        <p:spPr/>
        <p:txBody>
          <a:bodyPr/>
          <a:lstStyle/>
          <a:p>
            <a:fld id="{F8830376-3F49-4310-8A3B-6CD828100627}" type="slidenum">
              <a:rPr lang="en-US" smtClean="0"/>
              <a:t>14</a:t>
            </a:fld>
            <a:endParaRPr lang="en-US"/>
          </a:p>
        </p:txBody>
      </p:sp>
    </p:spTree>
    <p:extLst>
      <p:ext uri="{BB962C8B-B14F-4D97-AF65-F5344CB8AC3E}">
        <p14:creationId xmlns:p14="http://schemas.microsoft.com/office/powerpoint/2010/main" val="12796802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pPr algn="ctr"/>
            <a:r>
              <a:rPr lang="fa-IR" sz="2800" b="1" dirty="0"/>
              <a:t>حافظه اصلی</a:t>
            </a:r>
            <a:endParaRPr lang="en-US" sz="2800" b="1" dirty="0"/>
          </a:p>
        </p:txBody>
      </p:sp>
      <p:sp>
        <p:nvSpPr>
          <p:cNvPr id="3" name="Content Placeholder 2"/>
          <p:cNvSpPr>
            <a:spLocks noGrp="1"/>
          </p:cNvSpPr>
          <p:nvPr>
            <p:ph idx="1"/>
          </p:nvPr>
        </p:nvSpPr>
        <p:spPr>
          <a:xfrm>
            <a:off x="457200" y="1676400"/>
            <a:ext cx="8229600" cy="4648200"/>
          </a:xfrm>
        </p:spPr>
        <p:txBody>
          <a:bodyPr/>
          <a:lstStyle/>
          <a:p>
            <a:pPr algn="r" rtl="1"/>
            <a:r>
              <a:rPr lang="en-US" sz="2400" b="1" dirty="0" smtClean="0">
                <a:latin typeface="Times New Roman" panose="02020603050405020304" pitchFamily="18" charset="0"/>
                <a:cs typeface="Times New Roman" panose="02020603050405020304" pitchFamily="18" charset="0"/>
              </a:rPr>
              <a:t>DDR4</a:t>
            </a:r>
            <a:endParaRPr lang="en-US"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F8830376-3F49-4310-8A3B-6CD828100627}" type="slidenum">
              <a:rPr lang="en-US" smtClean="0"/>
              <a:t>15</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260" y="1676400"/>
            <a:ext cx="3635138" cy="242342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7400" y="4278762"/>
            <a:ext cx="5495925" cy="1866900"/>
          </a:xfrm>
          <a:prstGeom prst="rect">
            <a:avLst/>
          </a:prstGeom>
        </p:spPr>
      </p:pic>
    </p:spTree>
    <p:extLst>
      <p:ext uri="{BB962C8B-B14F-4D97-AF65-F5344CB8AC3E}">
        <p14:creationId xmlns:p14="http://schemas.microsoft.com/office/powerpoint/2010/main" val="38033126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pPr algn="ctr"/>
            <a:r>
              <a:rPr lang="fa-IR" sz="2800" b="1" dirty="0"/>
              <a:t>حافظه اصلی</a:t>
            </a:r>
            <a:endParaRPr lang="en-US" sz="2800" b="1"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3582" y="2590800"/>
            <a:ext cx="8423217" cy="2610496"/>
          </a:xfrm>
        </p:spPr>
      </p:pic>
      <p:sp>
        <p:nvSpPr>
          <p:cNvPr id="4" name="Slide Number Placeholder 3"/>
          <p:cNvSpPr>
            <a:spLocks noGrp="1"/>
          </p:cNvSpPr>
          <p:nvPr>
            <p:ph type="sldNum" sz="quarter" idx="12"/>
          </p:nvPr>
        </p:nvSpPr>
        <p:spPr/>
        <p:txBody>
          <a:bodyPr/>
          <a:lstStyle/>
          <a:p>
            <a:fld id="{F8830376-3F49-4310-8A3B-6CD828100627}" type="slidenum">
              <a:rPr lang="en-US" smtClean="0"/>
              <a:t>16</a:t>
            </a:fld>
            <a:endParaRPr lang="en-US"/>
          </a:p>
        </p:txBody>
      </p:sp>
    </p:spTree>
    <p:extLst>
      <p:ext uri="{BB962C8B-B14F-4D97-AF65-F5344CB8AC3E}">
        <p14:creationId xmlns:p14="http://schemas.microsoft.com/office/powerpoint/2010/main" val="9424208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chor="ctr">
            <a:noAutofit/>
          </a:bodyPr>
          <a:lstStyle/>
          <a:p>
            <a:pPr algn="ctr" rtl="1"/>
            <a:r>
              <a:rPr lang="fa-IR" sz="2800" b="1" dirty="0" smtClean="0"/>
              <a:t>اجزاي اصلي رايانه ها</a:t>
            </a:r>
            <a:endParaRPr lang="en-US" sz="2800" b="1" dirty="0"/>
          </a:p>
        </p:txBody>
      </p:sp>
      <p:sp>
        <p:nvSpPr>
          <p:cNvPr id="3" name="Content Placeholder 2"/>
          <p:cNvSpPr>
            <a:spLocks noGrp="1"/>
          </p:cNvSpPr>
          <p:nvPr>
            <p:ph idx="1"/>
          </p:nvPr>
        </p:nvSpPr>
        <p:spPr>
          <a:xfrm>
            <a:off x="457200" y="1524000"/>
            <a:ext cx="8229600" cy="4800600"/>
          </a:xfrm>
        </p:spPr>
        <p:txBody>
          <a:bodyPr>
            <a:normAutofit/>
          </a:bodyPr>
          <a:lstStyle/>
          <a:p>
            <a:pPr marL="514350" indent="-514350" algn="just" rtl="1">
              <a:buFont typeface="+mj-lt"/>
              <a:buAutoNum type="arabicPeriod" startAt="3"/>
            </a:pPr>
            <a:r>
              <a:rPr lang="fa-IR" sz="2400" dirty="0" smtClean="0">
                <a:latin typeface="Arial" pitchFamily="34" charset="0"/>
              </a:rPr>
              <a:t>واحد ورودي</a:t>
            </a:r>
          </a:p>
          <a:p>
            <a:pPr marL="514350" indent="-514350" algn="just" rtl="1">
              <a:buFont typeface="+mj-lt"/>
              <a:buAutoNum type="arabicPeriod" startAt="3"/>
            </a:pPr>
            <a:r>
              <a:rPr lang="fa-IR" sz="2400" dirty="0" smtClean="0">
                <a:latin typeface="Arial" pitchFamily="34" charset="0"/>
              </a:rPr>
              <a:t>واحد خروجي</a:t>
            </a:r>
          </a:p>
          <a:p>
            <a:pPr marL="514350" indent="-514350" algn="just" rtl="1">
              <a:buFont typeface="+mj-lt"/>
              <a:buAutoNum type="arabicPeriod" startAt="3"/>
            </a:pPr>
            <a:endParaRPr lang="fa-IR" sz="2400" dirty="0" smtClean="0">
              <a:latin typeface="Arial" pitchFamily="34" charset="0"/>
              <a:cs typeface="Arial" pitchFamily="34" charset="0"/>
            </a:endParaRPr>
          </a:p>
          <a:p>
            <a:pPr marL="514350" indent="-514350" algn="just" rtl="1">
              <a:buFont typeface="+mj-lt"/>
              <a:buAutoNum type="arabicPeriod" startAt="3"/>
            </a:pPr>
            <a:endParaRPr lang="fa-IR" sz="2400" dirty="0" smtClean="0">
              <a:latin typeface="Arial" pitchFamily="34" charset="0"/>
              <a:cs typeface="Arial" pitchFamily="34" charset="0"/>
            </a:endParaRPr>
          </a:p>
          <a:p>
            <a:pPr marL="514350" indent="-514350" algn="just" rtl="1">
              <a:buNone/>
            </a:pPr>
            <a:endParaRPr lang="en-US" sz="2400" dirty="0">
              <a:latin typeface="Arial" pitchFamily="34" charset="0"/>
              <a:cs typeface="Arial"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812423"/>
            <a:ext cx="6172200" cy="4663440"/>
          </a:xfrm>
          <a:prstGeom prst="rect">
            <a:avLst/>
          </a:prstGeom>
        </p:spPr>
      </p:pic>
      <p:sp>
        <p:nvSpPr>
          <p:cNvPr id="4" name="Slide Number Placeholder 3"/>
          <p:cNvSpPr>
            <a:spLocks noGrp="1"/>
          </p:cNvSpPr>
          <p:nvPr>
            <p:ph type="sldNum" sz="quarter" idx="12"/>
          </p:nvPr>
        </p:nvSpPr>
        <p:spPr/>
        <p:txBody>
          <a:bodyPr/>
          <a:lstStyle/>
          <a:p>
            <a:fld id="{F8830376-3F49-4310-8A3B-6CD828100627}" type="slidenum">
              <a:rPr lang="en-US" smtClean="0"/>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chor="ctr">
            <a:noAutofit/>
          </a:bodyPr>
          <a:lstStyle/>
          <a:p>
            <a:pPr algn="ctr"/>
            <a:r>
              <a:rPr lang="fa-IR" sz="2800" b="1" dirty="0" smtClean="0"/>
              <a:t>مبناي کار رايانه</a:t>
            </a:r>
            <a:endParaRPr lang="en-US" sz="2800" b="1" dirty="0"/>
          </a:p>
        </p:txBody>
      </p:sp>
      <p:sp>
        <p:nvSpPr>
          <p:cNvPr id="3" name="Content Placeholder 2"/>
          <p:cNvSpPr>
            <a:spLocks noGrp="1"/>
          </p:cNvSpPr>
          <p:nvPr>
            <p:ph idx="1"/>
          </p:nvPr>
        </p:nvSpPr>
        <p:spPr>
          <a:xfrm>
            <a:off x="457200" y="1524000"/>
            <a:ext cx="8229600" cy="4800600"/>
          </a:xfrm>
        </p:spPr>
        <p:txBody>
          <a:bodyPr>
            <a:normAutofit/>
          </a:bodyPr>
          <a:lstStyle/>
          <a:p>
            <a:pPr algn="just" rtl="1"/>
            <a:r>
              <a:rPr lang="fa-IR" sz="2400" dirty="0" smtClean="0">
                <a:latin typeface="Arial" pitchFamily="34" charset="0"/>
              </a:rPr>
              <a:t>اعداد باينري(دودويي)</a:t>
            </a:r>
          </a:p>
          <a:p>
            <a:pPr algn="just" rtl="1"/>
            <a:r>
              <a:rPr lang="en-US" sz="2400" dirty="0" smtClean="0">
                <a:latin typeface="Arial" pitchFamily="34" charset="0"/>
              </a:rPr>
              <a:t>Bit</a:t>
            </a:r>
          </a:p>
          <a:p>
            <a:pPr algn="just" rtl="1"/>
            <a:r>
              <a:rPr lang="en-US" sz="2400" dirty="0" smtClean="0">
                <a:latin typeface="Arial" pitchFamily="34" charset="0"/>
              </a:rPr>
              <a:t>Byte</a:t>
            </a:r>
            <a:r>
              <a:rPr lang="fa-IR" sz="2400" dirty="0" smtClean="0">
                <a:latin typeface="Arial" pitchFamily="34" charset="0"/>
              </a:rPr>
              <a:t>: واحدها </a:t>
            </a:r>
            <a:r>
              <a:rPr lang="en-US" sz="2400" dirty="0" smtClean="0">
                <a:latin typeface="Arial" pitchFamily="34" charset="0"/>
              </a:rPr>
              <a:t>KB-MB-GB-TB-EB</a:t>
            </a:r>
          </a:p>
          <a:p>
            <a:pPr algn="just" rtl="1"/>
            <a:r>
              <a:rPr lang="en-US" sz="2400" dirty="0" smtClean="0">
                <a:latin typeface="Arial" pitchFamily="34" charset="0"/>
              </a:rPr>
              <a:t>Word</a:t>
            </a:r>
            <a:r>
              <a:rPr lang="fa-IR" sz="2400" dirty="0" smtClean="0">
                <a:latin typeface="Arial" pitchFamily="34" charset="0"/>
              </a:rPr>
              <a:t>: رايانه هاي 16 ،32، 64 بيتي</a:t>
            </a:r>
          </a:p>
          <a:p>
            <a:pPr algn="just" rtl="1"/>
            <a:r>
              <a:rPr lang="en-US" sz="2400" dirty="0">
                <a:latin typeface="Arial" pitchFamily="34" charset="0"/>
              </a:rPr>
              <a:t>C</a:t>
            </a:r>
            <a:r>
              <a:rPr lang="en-US" sz="2400" dirty="0" smtClean="0">
                <a:latin typeface="Arial" pitchFamily="34" charset="0"/>
              </a:rPr>
              <a:t>haracter</a:t>
            </a:r>
            <a:r>
              <a:rPr lang="fa-IR" sz="2400" dirty="0" smtClean="0">
                <a:latin typeface="Arial" pitchFamily="34" charset="0"/>
              </a:rPr>
              <a:t>: (جدول اسکي)</a:t>
            </a:r>
            <a:r>
              <a:rPr lang="en-US" sz="2400" dirty="0" smtClean="0">
                <a:latin typeface="Arial" pitchFamily="34" charset="0"/>
              </a:rPr>
              <a:t>- </a:t>
            </a:r>
            <a:r>
              <a:rPr lang="fa-IR" sz="2400" dirty="0" smtClean="0">
                <a:latin typeface="Arial" pitchFamily="34" charset="0"/>
              </a:rPr>
              <a:t>1 بايت- تعداد 256</a:t>
            </a:r>
          </a:p>
          <a:p>
            <a:pPr algn="just" rtl="1"/>
            <a:r>
              <a:rPr lang="en-US" sz="2400" dirty="0" smtClean="0">
                <a:latin typeface="Arial" pitchFamily="34" charset="0"/>
              </a:rPr>
              <a:t>Unicode</a:t>
            </a:r>
            <a:r>
              <a:rPr lang="fa-IR" sz="2400" dirty="0" smtClean="0">
                <a:latin typeface="Arial" pitchFamily="34" charset="0"/>
              </a:rPr>
              <a:t>:</a:t>
            </a:r>
            <a:r>
              <a:rPr lang="en-US" sz="2400" dirty="0" smtClean="0">
                <a:latin typeface="Arial" pitchFamily="34" charset="0"/>
              </a:rPr>
              <a:t> </a:t>
            </a:r>
            <a:r>
              <a:rPr lang="fa-IR" sz="2400" dirty="0" smtClean="0">
                <a:latin typeface="Arial" pitchFamily="34" charset="0"/>
              </a:rPr>
              <a:t> 2  بايت</a:t>
            </a:r>
            <a:endParaRPr lang="en-US" sz="2400" dirty="0">
              <a:latin typeface="Arial" pitchFamily="34" charset="0"/>
            </a:endParaRPr>
          </a:p>
        </p:txBody>
      </p:sp>
      <p:sp>
        <p:nvSpPr>
          <p:cNvPr id="4" name="Slide Number Placeholder 3"/>
          <p:cNvSpPr>
            <a:spLocks noGrp="1"/>
          </p:cNvSpPr>
          <p:nvPr>
            <p:ph type="sldNum" sz="quarter" idx="12"/>
          </p:nvPr>
        </p:nvSpPr>
        <p:spPr/>
        <p:txBody>
          <a:bodyPr/>
          <a:lstStyle/>
          <a:p>
            <a:fld id="{F8830376-3F49-4310-8A3B-6CD828100627}" type="slidenum">
              <a:rPr lang="en-US" smtClean="0"/>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chor="ctr">
            <a:normAutofit/>
          </a:bodyPr>
          <a:lstStyle/>
          <a:p>
            <a:pPr algn="ctr" rtl="1"/>
            <a:r>
              <a:rPr lang="fa-IR" sz="2800" b="1" dirty="0" smtClean="0"/>
              <a:t>رسانه های ذخيره سازی</a:t>
            </a:r>
            <a:endParaRPr lang="en-US" sz="2800" b="1" dirty="0"/>
          </a:p>
        </p:txBody>
      </p:sp>
      <p:sp>
        <p:nvSpPr>
          <p:cNvPr id="3" name="Content Placeholder 2"/>
          <p:cNvSpPr>
            <a:spLocks noGrp="1"/>
          </p:cNvSpPr>
          <p:nvPr>
            <p:ph idx="1"/>
          </p:nvPr>
        </p:nvSpPr>
        <p:spPr>
          <a:xfrm>
            <a:off x="152400" y="1447800"/>
            <a:ext cx="8534400" cy="5257800"/>
          </a:xfrm>
        </p:spPr>
        <p:txBody>
          <a:bodyPr>
            <a:normAutofit/>
          </a:bodyPr>
          <a:lstStyle/>
          <a:p>
            <a:pPr algn="just" rtl="1"/>
            <a:r>
              <a:rPr lang="fa-IR" sz="2400" dirty="0" smtClean="0">
                <a:latin typeface="Arial" pitchFamily="34" charset="0"/>
              </a:rPr>
              <a:t>ديسک سخت</a:t>
            </a:r>
            <a:r>
              <a:rPr lang="en-US" sz="2400" dirty="0" smtClean="0">
                <a:latin typeface="Arial" pitchFamily="34" charset="0"/>
              </a:rPr>
              <a:t>(HDD)</a:t>
            </a:r>
            <a:r>
              <a:rPr lang="fa-IR" sz="2400" dirty="0" smtClean="0">
                <a:latin typeface="Arial" pitchFamily="34" charset="0"/>
              </a:rPr>
              <a:t>:</a:t>
            </a:r>
          </a:p>
          <a:p>
            <a:pPr algn="just" rtl="1">
              <a:buFont typeface="Wingdings" pitchFamily="2" charset="2"/>
              <a:buChar char="v"/>
            </a:pPr>
            <a:r>
              <a:rPr lang="fa-IR" sz="2400" dirty="0" smtClean="0">
                <a:latin typeface="Arial" pitchFamily="34" charset="0"/>
              </a:rPr>
              <a:t>شيار يا </a:t>
            </a:r>
            <a:r>
              <a:rPr lang="en-US" sz="2400" dirty="0" smtClean="0">
                <a:latin typeface="Arial" pitchFamily="34" charset="0"/>
              </a:rPr>
              <a:t>Track</a:t>
            </a:r>
            <a:endParaRPr lang="fa-IR" sz="2400" dirty="0">
              <a:latin typeface="Arial" pitchFamily="34" charset="0"/>
            </a:endParaRPr>
          </a:p>
          <a:p>
            <a:pPr algn="just" rtl="1">
              <a:buFont typeface="Wingdings" pitchFamily="2" charset="2"/>
              <a:buChar char="v"/>
            </a:pPr>
            <a:r>
              <a:rPr lang="fa-IR" sz="2400" dirty="0" smtClean="0">
                <a:latin typeface="Arial" pitchFamily="34" charset="0"/>
              </a:rPr>
              <a:t>قطاع يا </a:t>
            </a:r>
            <a:r>
              <a:rPr lang="en-US" sz="2400" dirty="0" smtClean="0">
                <a:latin typeface="Arial" pitchFamily="34" charset="0"/>
              </a:rPr>
              <a:t>Sector</a:t>
            </a:r>
            <a:endParaRPr lang="fa-IR" sz="2400" dirty="0" smtClean="0">
              <a:latin typeface="Arial" pitchFamily="34" charset="0"/>
            </a:endParaRPr>
          </a:p>
          <a:p>
            <a:pPr algn="just" rtl="1">
              <a:buFont typeface="Wingdings" pitchFamily="2" charset="2"/>
              <a:buChar char="v"/>
            </a:pPr>
            <a:r>
              <a:rPr lang="en-US" sz="2400" dirty="0" smtClean="0">
                <a:latin typeface="Arial" pitchFamily="34" charset="0"/>
              </a:rPr>
              <a:t>Cluster</a:t>
            </a:r>
            <a:endParaRPr lang="fa-IR" sz="2400" dirty="0" smtClean="0">
              <a:latin typeface="Arial" pitchFamily="34" charset="0"/>
            </a:endParaRPr>
          </a:p>
          <a:p>
            <a:pPr algn="just" rtl="1">
              <a:buNone/>
            </a:pPr>
            <a:r>
              <a:rPr lang="en-US" sz="2400" dirty="0" smtClean="0">
                <a:latin typeface="Arial" pitchFamily="34" charset="0"/>
              </a:rPr>
              <a:t>Bad Sector – </a:t>
            </a:r>
            <a:endParaRPr lang="fa-IR" sz="2400" dirty="0" smtClean="0">
              <a:latin typeface="Arial" pitchFamily="34" charset="0"/>
            </a:endParaRPr>
          </a:p>
          <a:p>
            <a:pPr algn="just" rtl="1">
              <a:buNone/>
            </a:pPr>
            <a:r>
              <a:rPr lang="en-US" sz="2400" b="1" dirty="0" smtClean="0">
                <a:latin typeface="Arial" pitchFamily="34" charset="0"/>
              </a:rPr>
              <a:t>SSD</a:t>
            </a:r>
            <a:r>
              <a:rPr lang="fa-IR" sz="2400" b="1" dirty="0" smtClean="0">
                <a:latin typeface="Arial" pitchFamily="34" charset="0"/>
              </a:rPr>
              <a:t>: </a:t>
            </a:r>
            <a:r>
              <a:rPr lang="fa-IR" sz="2400" dirty="0" smtClean="0">
                <a:latin typeface="Arial" pitchFamily="34" charset="0"/>
              </a:rPr>
              <a:t>دیسک های سخت جدیدی با نام دیسک سخت جامد یا </a:t>
            </a:r>
            <a:r>
              <a:rPr lang="en-US" sz="2400" dirty="0" smtClean="0">
                <a:latin typeface="Arial" pitchFamily="34" charset="0"/>
              </a:rPr>
              <a:t>Solid State Disk</a:t>
            </a:r>
            <a:r>
              <a:rPr lang="fa-IR" sz="2400" dirty="0" smtClean="0">
                <a:latin typeface="Arial" pitchFamily="34" charset="0"/>
              </a:rPr>
              <a:t> به بازار عرضه شده است که فناوری و نحوه کار آن ها کلا با دیسک سخت معمولی متفاوت است و کاملا الکترونیکی بوده ودارای سرعت بالا هستند و برق کمتری مصرف می کنند.</a:t>
            </a:r>
          </a:p>
          <a:p>
            <a:pPr algn="just" rtl="1">
              <a:buNone/>
            </a:pPr>
            <a:endParaRPr lang="fa-IR" sz="2400" dirty="0" smtClean="0">
              <a:latin typeface="Arial" pitchFamily="34" charset="0"/>
              <a:cs typeface="Arial" pitchFamily="34" charset="0"/>
            </a:endParaRPr>
          </a:p>
          <a:p>
            <a:pPr algn="just" rtl="1">
              <a:buNone/>
            </a:pPr>
            <a:endParaRPr lang="fa-IR" sz="2400" dirty="0" smtClean="0">
              <a:latin typeface="Arial" pitchFamily="34" charset="0"/>
              <a:cs typeface="Arial" pitchFamily="34" charset="0"/>
            </a:endParaRPr>
          </a:p>
          <a:p>
            <a:pPr algn="just" rtl="1">
              <a:buNone/>
            </a:pPr>
            <a:endParaRPr lang="fa-IR" sz="2400" dirty="0">
              <a:latin typeface="Arial" pitchFamily="34" charset="0"/>
              <a:cs typeface="Arial" pitchFamily="34" charset="0"/>
            </a:endParaRPr>
          </a:p>
          <a:p>
            <a:pPr algn="just" rtl="1">
              <a:buNone/>
            </a:pPr>
            <a:endParaRPr lang="fa-IR" sz="2400" dirty="0" smtClean="0">
              <a:latin typeface="Arial" pitchFamily="34" charset="0"/>
              <a:cs typeface="Arial"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447801"/>
            <a:ext cx="3546857" cy="2209800"/>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b="7550"/>
          <a:stretch/>
        </p:blipFill>
        <p:spPr>
          <a:xfrm>
            <a:off x="3851406" y="1600201"/>
            <a:ext cx="2264383" cy="167640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800" y="4781550"/>
            <a:ext cx="2286000" cy="2000250"/>
          </a:xfrm>
          <a:prstGeom prst="rect">
            <a:avLst/>
          </a:prstGeom>
        </p:spPr>
      </p:pic>
      <p:sp>
        <p:nvSpPr>
          <p:cNvPr id="4" name="Slide Number Placeholder 3"/>
          <p:cNvSpPr>
            <a:spLocks noGrp="1"/>
          </p:cNvSpPr>
          <p:nvPr>
            <p:ph type="sldNum" sz="quarter" idx="12"/>
          </p:nvPr>
        </p:nvSpPr>
        <p:spPr/>
        <p:txBody>
          <a:bodyPr/>
          <a:lstStyle/>
          <a:p>
            <a:fld id="{F8830376-3F49-4310-8A3B-6CD828100627}" type="slidenum">
              <a:rPr lang="en-US" smtClean="0"/>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pPr algn="ctr"/>
            <a:r>
              <a:rPr lang="fa-IR" sz="2800" b="1" dirty="0" smtClean="0"/>
              <a:t>رایانه</a:t>
            </a:r>
            <a:endParaRPr lang="en-US" b="1" dirty="0"/>
          </a:p>
        </p:txBody>
      </p:sp>
      <p:sp>
        <p:nvSpPr>
          <p:cNvPr id="3" name="Content Placeholder 2"/>
          <p:cNvSpPr>
            <a:spLocks noGrp="1"/>
          </p:cNvSpPr>
          <p:nvPr>
            <p:ph idx="1"/>
          </p:nvPr>
        </p:nvSpPr>
        <p:spPr>
          <a:xfrm>
            <a:off x="457200" y="1524000"/>
            <a:ext cx="8229600" cy="4800600"/>
          </a:xfrm>
        </p:spPr>
        <p:txBody>
          <a:bodyPr>
            <a:noAutofit/>
          </a:bodyPr>
          <a:lstStyle/>
          <a:p>
            <a:pPr algn="just" rtl="1"/>
            <a:r>
              <a:rPr lang="fa-IR" sz="2400" b="1" dirty="0" smtClean="0"/>
              <a:t>تعریف: </a:t>
            </a:r>
            <a:r>
              <a:rPr lang="fa-IR" sz="2400" dirty="0" smtClean="0"/>
              <a:t>دستگاهی است دارای حافظه و قابل برنامه ریزی که قادر است عملیات ریاضی و منطقی را با سرعت بالا انجام داده و نتیجه را ارائه دهد. به عبارت دیگر رایانه دستگاهی است که بتواند سه عمل زیر را انجام دهد:</a:t>
            </a:r>
          </a:p>
          <a:p>
            <a:pPr algn="just" rtl="1"/>
            <a:r>
              <a:rPr lang="fa-IR" sz="2400" dirty="0" smtClean="0"/>
              <a:t>دریافت داده</a:t>
            </a:r>
          </a:p>
          <a:p>
            <a:pPr algn="just" rtl="1"/>
            <a:r>
              <a:rPr lang="fa-IR" sz="2400" dirty="0" smtClean="0"/>
              <a:t>پردازش داده</a:t>
            </a:r>
          </a:p>
          <a:p>
            <a:pPr algn="just" rtl="1"/>
            <a:r>
              <a:rPr lang="fa-IR" sz="2400" dirty="0" smtClean="0"/>
              <a:t>اعلام نتیجه پردازش(اطلاعات)</a:t>
            </a:r>
          </a:p>
          <a:p>
            <a:pPr algn="just" rtl="1"/>
            <a:r>
              <a:rPr lang="en-US" sz="2400" dirty="0" smtClean="0"/>
              <a:t>System</a:t>
            </a:r>
            <a:r>
              <a:rPr lang="fa-IR" sz="2400" dirty="0" smtClean="0"/>
              <a:t>: به مجموعه عناصر و اجزای مرتبط به هم که برای رسیدن به یک هدف خاص با یکدیگر کار می کنند سیستم یا سامان گفته می شود. هر سیستم دارای 3 بخش اصلی: ورودی، عملیات و خروجی می باشد.</a:t>
            </a:r>
          </a:p>
          <a:p>
            <a:pPr algn="just" rtl="1"/>
            <a:r>
              <a:rPr lang="fa-IR" sz="2400" b="1" dirty="0" smtClean="0"/>
              <a:t>سیستم رایانه ای: </a:t>
            </a:r>
            <a:r>
              <a:rPr lang="fa-IR" sz="2400" dirty="0" smtClean="0"/>
              <a:t>نوعی سیستم است که در آن داده ها از طریق ورودی به سیستم وارده شده و پس از پردازش ، حاصل پردازش داده ها که اطلاعات نامیده می شود از طریق خروجی ارایه می شود.</a:t>
            </a:r>
            <a:endParaRPr lang="en-US" sz="2400" dirty="0"/>
          </a:p>
        </p:txBody>
      </p:sp>
      <p:sp>
        <p:nvSpPr>
          <p:cNvPr id="4" name="Slide Number Placeholder 3"/>
          <p:cNvSpPr>
            <a:spLocks noGrp="1"/>
          </p:cNvSpPr>
          <p:nvPr>
            <p:ph type="sldNum" sz="quarter" idx="12"/>
          </p:nvPr>
        </p:nvSpPr>
        <p:spPr/>
        <p:txBody>
          <a:bodyPr/>
          <a:lstStyle/>
          <a:p>
            <a:fld id="{F8830376-3F49-4310-8A3B-6CD828100627}" type="slidenum">
              <a:rPr lang="en-US" smtClean="0"/>
              <a:t>2</a:t>
            </a:fld>
            <a:endParaRPr lang="en-US"/>
          </a:p>
        </p:txBody>
      </p:sp>
    </p:spTree>
    <p:extLst>
      <p:ext uri="{BB962C8B-B14F-4D97-AF65-F5344CB8AC3E}">
        <p14:creationId xmlns:p14="http://schemas.microsoft.com/office/powerpoint/2010/main" val="1301857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nchor="ctr">
            <a:normAutofit/>
          </a:bodyPr>
          <a:lstStyle/>
          <a:p>
            <a:pPr algn="ctr" rtl="1"/>
            <a:r>
              <a:rPr lang="fa-IR" sz="2800" b="1" dirty="0"/>
              <a:t>رسانه های ذخيره سازی</a:t>
            </a:r>
            <a:endParaRPr lang="en-US" sz="2800" b="1" dirty="0"/>
          </a:p>
        </p:txBody>
      </p:sp>
      <p:sp>
        <p:nvSpPr>
          <p:cNvPr id="3" name="Content Placeholder 2"/>
          <p:cNvSpPr>
            <a:spLocks noGrp="1"/>
          </p:cNvSpPr>
          <p:nvPr>
            <p:ph idx="1"/>
          </p:nvPr>
        </p:nvSpPr>
        <p:spPr>
          <a:xfrm>
            <a:off x="152400" y="1371600"/>
            <a:ext cx="8686800" cy="5334000"/>
          </a:xfrm>
        </p:spPr>
        <p:txBody>
          <a:bodyPr/>
          <a:lstStyle/>
          <a:p>
            <a:pPr algn="just" rtl="1">
              <a:buFont typeface="Arial" pitchFamily="34" charset="0"/>
              <a:buChar char="•"/>
            </a:pPr>
            <a:r>
              <a:rPr lang="fa-IR" sz="2400" dirty="0">
                <a:latin typeface="Arial" pitchFamily="34" charset="0"/>
              </a:rPr>
              <a:t>ديسک فشرده </a:t>
            </a:r>
            <a:r>
              <a:rPr lang="en-US" sz="2400" dirty="0">
                <a:latin typeface="Arial" pitchFamily="34" charset="0"/>
              </a:rPr>
              <a:t>CD </a:t>
            </a:r>
            <a:r>
              <a:rPr lang="fa-IR" sz="2400" dirty="0" smtClean="0">
                <a:latin typeface="Arial" pitchFamily="34" charset="0"/>
              </a:rPr>
              <a:t>: ليزر </a:t>
            </a:r>
            <a:r>
              <a:rPr lang="fa-IR" sz="2400" dirty="0">
                <a:latin typeface="Arial" pitchFamily="34" charset="0"/>
              </a:rPr>
              <a:t>قرمز- اندازه شيار 1.2ميلي </a:t>
            </a:r>
            <a:r>
              <a:rPr lang="fa-IR" sz="2400" dirty="0" smtClean="0">
                <a:latin typeface="Arial" pitchFamily="34" charset="0"/>
              </a:rPr>
              <a:t>متر</a:t>
            </a:r>
            <a:endParaRPr lang="en-US" sz="2400" dirty="0">
              <a:latin typeface="Arial" pitchFamily="34" charset="0"/>
            </a:endParaRPr>
          </a:p>
          <a:p>
            <a:pPr algn="just" rtl="1">
              <a:buFont typeface="Arial" pitchFamily="34" charset="0"/>
              <a:buChar char="•"/>
            </a:pPr>
            <a:r>
              <a:rPr lang="en-US" sz="2400" dirty="0">
                <a:latin typeface="Arial" pitchFamily="34" charset="0"/>
              </a:rPr>
              <a:t>DVD</a:t>
            </a:r>
            <a:r>
              <a:rPr lang="fa-IR" sz="2400" dirty="0">
                <a:latin typeface="Arial" pitchFamily="34" charset="0"/>
              </a:rPr>
              <a:t>:اندازه شيار 0.6 ميلي </a:t>
            </a:r>
            <a:r>
              <a:rPr lang="fa-IR" sz="2400" dirty="0" smtClean="0">
                <a:latin typeface="Arial" pitchFamily="34" charset="0"/>
              </a:rPr>
              <a:t>متر</a:t>
            </a:r>
            <a:endParaRPr lang="en-US" sz="2400" dirty="0">
              <a:latin typeface="Arial" pitchFamily="34" charset="0"/>
            </a:endParaRPr>
          </a:p>
          <a:p>
            <a:pPr algn="just" rtl="1">
              <a:buFont typeface="Arial" pitchFamily="34" charset="0"/>
              <a:buChar char="•"/>
            </a:pPr>
            <a:r>
              <a:rPr lang="en-US" sz="2400" dirty="0">
                <a:latin typeface="Arial" pitchFamily="34" charset="0"/>
              </a:rPr>
              <a:t>Blue-Ray</a:t>
            </a:r>
            <a:r>
              <a:rPr lang="fa-IR" sz="2400" dirty="0">
                <a:latin typeface="Arial" pitchFamily="34" charset="0"/>
              </a:rPr>
              <a:t>:0.1 ميلي </a:t>
            </a:r>
            <a:r>
              <a:rPr lang="fa-IR" sz="2400" dirty="0" smtClean="0">
                <a:latin typeface="Arial" pitchFamily="34" charset="0"/>
              </a:rPr>
              <a:t>متر</a:t>
            </a:r>
            <a:endParaRPr lang="en-US" sz="2400" dirty="0" smtClean="0">
              <a:latin typeface="Arial" pitchFamily="34" charset="0"/>
            </a:endParaRPr>
          </a:p>
          <a:p>
            <a:pPr algn="just" rtl="1">
              <a:buFont typeface="Arial" pitchFamily="34" charset="0"/>
              <a:buChar char="•"/>
            </a:pPr>
            <a:r>
              <a:rPr lang="fa-IR" sz="2400" b="1" dirty="0" smtClean="0">
                <a:solidFill>
                  <a:srgbClr val="FF0000"/>
                </a:solidFill>
                <a:latin typeface="Arial" pitchFamily="34" charset="0"/>
              </a:rPr>
              <a:t>حافظه فلش یا فلش دیسک:</a:t>
            </a:r>
          </a:p>
          <a:p>
            <a:pPr algn="just" rtl="1"/>
            <a:r>
              <a:rPr lang="fa-IR" sz="2400" dirty="0" smtClean="0">
                <a:latin typeface="Tahoma" pitchFamily="34" charset="0"/>
              </a:rPr>
              <a:t>حافظه </a:t>
            </a:r>
            <a:r>
              <a:rPr lang="fa-IR" sz="2400" dirty="0">
                <a:latin typeface="Tahoma" pitchFamily="34" charset="0"/>
              </a:rPr>
              <a:t>غیر فرّار ذخیره‌سازی رایانه‌ای است که می‌توان آن را به صورت الکتریکی پاک و دوباره برنامه‌ریزی کرد. این فناوری عمدتاً در کارت‌های حافظه و یواس‌بی استفاده می‌شود و برای ذخیره‌سازی عمومی و انتقال داده‌ها بین رایانه‌ها و دیگر محصولات دیجیتال به کار </a:t>
            </a:r>
            <a:r>
              <a:rPr lang="fa-IR" sz="2400" dirty="0" smtClean="0">
                <a:latin typeface="Tahoma" pitchFamily="34" charset="0"/>
              </a:rPr>
              <a:t>می‌رود.حافظه </a:t>
            </a:r>
            <a:r>
              <a:rPr lang="fa-IR" sz="2400" dirty="0">
                <a:latin typeface="Tahoma" pitchFamily="34" charset="0"/>
              </a:rPr>
              <a:t>فقط خواندنی پاک‌شدنی و قابل برنامه‌ریزی به صورت الکتریکی است </a:t>
            </a:r>
            <a:r>
              <a:rPr lang="en-US" sz="2400" dirty="0">
                <a:latin typeface="Tahoma" pitchFamily="34" charset="0"/>
              </a:rPr>
              <a:t>.</a:t>
            </a:r>
          </a:p>
          <a:p>
            <a:pPr algn="r" rtl="1"/>
            <a:r>
              <a:rPr lang="fa-IR" sz="2400" dirty="0" smtClean="0"/>
              <a:t>کارت حافظه یا </a:t>
            </a:r>
            <a:r>
              <a:rPr lang="en-US" sz="2400" dirty="0" smtClean="0"/>
              <a:t>Memory Card</a:t>
            </a:r>
            <a:r>
              <a:rPr lang="fa-IR" sz="2400" dirty="0" smtClean="0"/>
              <a:t>:</a:t>
            </a:r>
          </a:p>
          <a:p>
            <a:pPr algn="r" rtl="1"/>
            <a:r>
              <a:rPr lang="fa-IR" sz="2400" dirty="0" smtClean="0"/>
              <a:t>حافظه الکترونیکی با فناوری فلش دیسک</a:t>
            </a:r>
          </a:p>
          <a:p>
            <a:pPr algn="r" rt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130" y="1371600"/>
            <a:ext cx="2236470" cy="1589071"/>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357" y="4624638"/>
            <a:ext cx="1901647" cy="173171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25314" y="5535362"/>
            <a:ext cx="2623588" cy="1186113"/>
          </a:xfrm>
          <a:prstGeom prst="rect">
            <a:avLst/>
          </a:prstGeom>
        </p:spPr>
      </p:pic>
      <p:sp>
        <p:nvSpPr>
          <p:cNvPr id="7" name="Slide Number Placeholder 6"/>
          <p:cNvSpPr>
            <a:spLocks noGrp="1"/>
          </p:cNvSpPr>
          <p:nvPr>
            <p:ph type="sldNum" sz="quarter" idx="12"/>
          </p:nvPr>
        </p:nvSpPr>
        <p:spPr/>
        <p:txBody>
          <a:bodyPr/>
          <a:lstStyle/>
          <a:p>
            <a:fld id="{F8830376-3F49-4310-8A3B-6CD828100627}" type="slidenum">
              <a:rPr lang="en-US" smtClean="0"/>
              <a:t>20</a:t>
            </a:fld>
            <a:endParaRPr lang="en-US"/>
          </a:p>
        </p:txBody>
      </p:sp>
    </p:spTree>
    <p:extLst>
      <p:ext uri="{BB962C8B-B14F-4D97-AF65-F5344CB8AC3E}">
        <p14:creationId xmlns:p14="http://schemas.microsoft.com/office/powerpoint/2010/main" val="3942286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chor="ctr">
            <a:noAutofit/>
          </a:bodyPr>
          <a:lstStyle/>
          <a:p>
            <a:pPr algn="ctr" rtl="1"/>
            <a:r>
              <a:rPr lang="fa-IR" sz="2800" b="1" dirty="0" smtClean="0"/>
              <a:t>صفحه نمايش</a:t>
            </a:r>
            <a:endParaRPr lang="en-US" sz="2800" b="1" dirty="0"/>
          </a:p>
        </p:txBody>
      </p:sp>
      <p:sp>
        <p:nvSpPr>
          <p:cNvPr id="3" name="Content Placeholder 2"/>
          <p:cNvSpPr>
            <a:spLocks noGrp="1"/>
          </p:cNvSpPr>
          <p:nvPr>
            <p:ph idx="1"/>
          </p:nvPr>
        </p:nvSpPr>
        <p:spPr>
          <a:xfrm>
            <a:off x="457200" y="1524000"/>
            <a:ext cx="8229600" cy="4800600"/>
          </a:xfrm>
        </p:spPr>
        <p:txBody>
          <a:bodyPr>
            <a:normAutofit/>
          </a:bodyPr>
          <a:lstStyle/>
          <a:p>
            <a:pPr algn="just" rtl="1"/>
            <a:r>
              <a:rPr lang="fa-IR" sz="2400" dirty="0" smtClean="0">
                <a:latin typeface="Arial" pitchFamily="34" charset="0"/>
              </a:rPr>
              <a:t>پيکسل: کوچکترين نقطه قابل نمايش روي صفحه</a:t>
            </a:r>
            <a:endParaRPr lang="en-US" sz="2400" dirty="0" smtClean="0">
              <a:latin typeface="Arial" pitchFamily="34" charset="0"/>
            </a:endParaRPr>
          </a:p>
          <a:p>
            <a:pPr algn="just" rtl="1"/>
            <a:endParaRPr lang="en-US" sz="2400" dirty="0" smtClean="0">
              <a:latin typeface="Arial" pitchFamily="34" charset="0"/>
            </a:endParaRPr>
          </a:p>
          <a:p>
            <a:pPr algn="just" rtl="1"/>
            <a:endParaRPr lang="en-US" sz="2400" dirty="0">
              <a:latin typeface="Arial" pitchFamily="34" charset="0"/>
            </a:endParaRPr>
          </a:p>
          <a:p>
            <a:pPr algn="just" rtl="1"/>
            <a:endParaRPr lang="en-US" sz="2400" dirty="0" smtClean="0">
              <a:latin typeface="Arial" pitchFamily="34" charset="0"/>
            </a:endParaRPr>
          </a:p>
          <a:p>
            <a:pPr algn="just" rtl="1"/>
            <a:endParaRPr lang="en-US" sz="2400" dirty="0">
              <a:latin typeface="Arial" pitchFamily="34" charset="0"/>
            </a:endParaRPr>
          </a:p>
          <a:p>
            <a:pPr algn="just" rtl="1"/>
            <a:endParaRPr lang="en-US" sz="2400" dirty="0" smtClean="0">
              <a:latin typeface="Arial" pitchFamily="34" charset="0"/>
            </a:endParaRPr>
          </a:p>
          <a:p>
            <a:pPr algn="just" rtl="1"/>
            <a:endParaRPr lang="fa-IR" sz="2400" dirty="0" smtClean="0">
              <a:latin typeface="Arial" pitchFamily="34" charset="0"/>
            </a:endParaRPr>
          </a:p>
          <a:p>
            <a:pPr algn="just" rtl="1"/>
            <a:r>
              <a:rPr lang="fa-IR" sz="2400" dirty="0" smtClean="0">
                <a:latin typeface="Arial" pitchFamily="34" charset="0"/>
              </a:rPr>
              <a:t>وضوح صفحه: تراکم پيکسل هاي صفحه نمايش</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2209799"/>
            <a:ext cx="3810000" cy="2035309"/>
          </a:xfrm>
          <a:prstGeom prst="rect">
            <a:avLst/>
          </a:prstGeom>
        </p:spPr>
      </p:pic>
      <p:sp>
        <p:nvSpPr>
          <p:cNvPr id="4" name="Slide Number Placeholder 3"/>
          <p:cNvSpPr>
            <a:spLocks noGrp="1"/>
          </p:cNvSpPr>
          <p:nvPr>
            <p:ph type="sldNum" sz="quarter" idx="12"/>
          </p:nvPr>
        </p:nvSpPr>
        <p:spPr/>
        <p:txBody>
          <a:bodyPr/>
          <a:lstStyle/>
          <a:p>
            <a:fld id="{F8830376-3F49-4310-8A3B-6CD828100627}" type="slidenum">
              <a:rPr lang="en-US" smtClean="0"/>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chor="ctr">
            <a:normAutofit/>
          </a:bodyPr>
          <a:lstStyle/>
          <a:p>
            <a:pPr algn="ctr"/>
            <a:r>
              <a:rPr lang="fa-IR" sz="2800" b="1" dirty="0"/>
              <a:t>صفحه نمايش</a:t>
            </a:r>
            <a:endParaRPr lang="en-US" sz="2800" b="1" dirty="0"/>
          </a:p>
        </p:txBody>
      </p:sp>
      <p:sp>
        <p:nvSpPr>
          <p:cNvPr id="3" name="Content Placeholder 2"/>
          <p:cNvSpPr>
            <a:spLocks noGrp="1"/>
          </p:cNvSpPr>
          <p:nvPr>
            <p:ph idx="1"/>
          </p:nvPr>
        </p:nvSpPr>
        <p:spPr>
          <a:xfrm>
            <a:off x="457200" y="1600200"/>
            <a:ext cx="8229600" cy="4724400"/>
          </a:xfrm>
        </p:spPr>
        <p:txBody>
          <a:bodyPr/>
          <a:lstStyle/>
          <a:p>
            <a:pPr algn="just" rtl="1"/>
            <a:r>
              <a:rPr lang="fa-IR" sz="2400" dirty="0">
                <a:latin typeface="Arial" pitchFamily="34" charset="0"/>
              </a:rPr>
              <a:t>فناوري مانيتورها:</a:t>
            </a:r>
          </a:p>
          <a:p>
            <a:pPr algn="just" rtl="1">
              <a:buFont typeface="Wingdings" pitchFamily="2" charset="2"/>
              <a:buChar char="v"/>
            </a:pPr>
            <a:r>
              <a:rPr lang="en-US" sz="2400" dirty="0">
                <a:latin typeface="Arial" pitchFamily="34" charset="0"/>
              </a:rPr>
              <a:t>:CRT</a:t>
            </a:r>
            <a:r>
              <a:rPr lang="en-US" sz="2400" dirty="0">
                <a:latin typeface="Arial" pitchFamily="34" charset="0"/>
                <a:sym typeface="Wingdings" pitchFamily="2" charset="2"/>
              </a:rPr>
              <a:t>(Cathode Ray Tube)</a:t>
            </a:r>
            <a:r>
              <a:rPr lang="fa-IR" sz="2400" dirty="0">
                <a:latin typeface="Arial" pitchFamily="34" charset="0"/>
              </a:rPr>
              <a:t>لامپ اشعه </a:t>
            </a:r>
            <a:r>
              <a:rPr lang="fa-IR" sz="2400" dirty="0" smtClean="0">
                <a:latin typeface="Arial" pitchFamily="34" charset="0"/>
              </a:rPr>
              <a:t>کاتدي</a:t>
            </a:r>
            <a:endParaRPr lang="en-US" sz="2400" dirty="0" smtClean="0">
              <a:latin typeface="Arial" pitchFamily="34" charset="0"/>
            </a:endParaRPr>
          </a:p>
          <a:p>
            <a:pPr algn="just" rtl="1">
              <a:buFont typeface="Wingdings" pitchFamily="2" charset="2"/>
              <a:buChar char="v"/>
            </a:pPr>
            <a:endParaRPr lang="en-US" sz="2800" dirty="0">
              <a:latin typeface="Arial" pitchFamily="34" charset="0"/>
              <a:cs typeface="Arial" pitchFamily="34" charset="0"/>
            </a:endParaRPr>
          </a:p>
          <a:p>
            <a:pPr algn="r" rt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2819400"/>
            <a:ext cx="3581400" cy="35814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4315" y="3408218"/>
            <a:ext cx="2675235" cy="2382982"/>
          </a:xfrm>
          <a:prstGeom prst="rect">
            <a:avLst/>
          </a:prstGeom>
        </p:spPr>
      </p:pic>
      <p:sp>
        <p:nvSpPr>
          <p:cNvPr id="6" name="Slide Number Placeholder 5"/>
          <p:cNvSpPr>
            <a:spLocks noGrp="1"/>
          </p:cNvSpPr>
          <p:nvPr>
            <p:ph type="sldNum" sz="quarter" idx="12"/>
          </p:nvPr>
        </p:nvSpPr>
        <p:spPr/>
        <p:txBody>
          <a:bodyPr/>
          <a:lstStyle/>
          <a:p>
            <a:fld id="{F8830376-3F49-4310-8A3B-6CD828100627}" type="slidenum">
              <a:rPr lang="en-US" smtClean="0"/>
              <a:t>22</a:t>
            </a:fld>
            <a:endParaRPr lang="en-US"/>
          </a:p>
        </p:txBody>
      </p:sp>
    </p:spTree>
    <p:extLst>
      <p:ext uri="{BB962C8B-B14F-4D97-AF65-F5344CB8AC3E}">
        <p14:creationId xmlns:p14="http://schemas.microsoft.com/office/powerpoint/2010/main" val="659457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chor="ctr">
            <a:normAutofit/>
          </a:bodyPr>
          <a:lstStyle/>
          <a:p>
            <a:pPr algn="ctr"/>
            <a:r>
              <a:rPr lang="fa-IR" sz="2800" b="1" dirty="0">
                <a:solidFill>
                  <a:srgbClr val="04617B"/>
                </a:solidFill>
              </a:rPr>
              <a:t>صفحه نمايش</a:t>
            </a:r>
            <a:endParaRPr lang="en-US" sz="2800" b="1" dirty="0"/>
          </a:p>
        </p:txBody>
      </p:sp>
      <p:sp>
        <p:nvSpPr>
          <p:cNvPr id="3" name="Content Placeholder 2"/>
          <p:cNvSpPr>
            <a:spLocks noGrp="1"/>
          </p:cNvSpPr>
          <p:nvPr>
            <p:ph idx="1"/>
          </p:nvPr>
        </p:nvSpPr>
        <p:spPr>
          <a:xfrm>
            <a:off x="457200" y="1524000"/>
            <a:ext cx="8229600" cy="4800600"/>
          </a:xfrm>
        </p:spPr>
        <p:txBody>
          <a:bodyPr/>
          <a:lstStyle/>
          <a:p>
            <a:pPr algn="just" rtl="1">
              <a:buFont typeface="Wingdings" pitchFamily="2" charset="2"/>
              <a:buChar char="v"/>
            </a:pPr>
            <a:r>
              <a:rPr lang="en-US" sz="2400" dirty="0" smtClean="0">
                <a:latin typeface="Arial" pitchFamily="34" charset="0"/>
              </a:rPr>
              <a:t>LCD(Liquid </a:t>
            </a:r>
            <a:r>
              <a:rPr lang="en-US" sz="2400" dirty="0">
                <a:latin typeface="Arial" pitchFamily="34" charset="0"/>
              </a:rPr>
              <a:t>Crystal Display</a:t>
            </a:r>
            <a:r>
              <a:rPr lang="en-US" sz="2400" dirty="0" smtClean="0">
                <a:latin typeface="Arial" pitchFamily="34" charset="0"/>
              </a:rPr>
              <a:t>)</a:t>
            </a:r>
          </a:p>
          <a:p>
            <a:pPr algn="just" rtl="1">
              <a:buFont typeface="Wingdings" pitchFamily="2" charset="2"/>
              <a:buChar char="v"/>
            </a:pPr>
            <a:endParaRPr lang="fa-IR" sz="2400" dirty="0">
              <a:latin typeface="Arial" pitchFamily="34" charset="0"/>
              <a:cs typeface="Arial" pitchFamily="34" charset="0"/>
            </a:endParaRPr>
          </a:p>
          <a:p>
            <a:pPr algn="r" rt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221858"/>
            <a:ext cx="1447800" cy="2155963"/>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1964" y="3000756"/>
            <a:ext cx="6714836" cy="3323844"/>
          </a:xfrm>
          <a:prstGeom prst="rect">
            <a:avLst/>
          </a:prstGeom>
        </p:spPr>
      </p:pic>
      <p:sp>
        <p:nvSpPr>
          <p:cNvPr id="5" name="Slide Number Placeholder 4"/>
          <p:cNvSpPr>
            <a:spLocks noGrp="1"/>
          </p:cNvSpPr>
          <p:nvPr>
            <p:ph type="sldNum" sz="quarter" idx="12"/>
          </p:nvPr>
        </p:nvSpPr>
        <p:spPr/>
        <p:txBody>
          <a:bodyPr/>
          <a:lstStyle/>
          <a:p>
            <a:fld id="{F8830376-3F49-4310-8A3B-6CD828100627}" type="slidenum">
              <a:rPr lang="en-US" smtClean="0"/>
              <a:t>23</a:t>
            </a:fld>
            <a:endParaRPr lang="en-US"/>
          </a:p>
        </p:txBody>
      </p:sp>
    </p:spTree>
    <p:extLst>
      <p:ext uri="{BB962C8B-B14F-4D97-AF65-F5344CB8AC3E}">
        <p14:creationId xmlns:p14="http://schemas.microsoft.com/office/powerpoint/2010/main" val="23244056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pPr algn="ctr"/>
            <a:r>
              <a:rPr lang="fa-IR" sz="2800" b="1" dirty="0">
                <a:solidFill>
                  <a:srgbClr val="04617B"/>
                </a:solidFill>
              </a:rPr>
              <a:t>صفحه نمايش</a:t>
            </a:r>
            <a:endParaRPr lang="en-US" sz="2400" dirty="0"/>
          </a:p>
        </p:txBody>
      </p:sp>
      <p:sp>
        <p:nvSpPr>
          <p:cNvPr id="5" name="TextBox 4"/>
          <p:cNvSpPr txBox="1"/>
          <p:nvPr/>
        </p:nvSpPr>
        <p:spPr>
          <a:xfrm>
            <a:off x="228600" y="2057400"/>
            <a:ext cx="8465820" cy="5539978"/>
          </a:xfrm>
          <a:prstGeom prst="rect">
            <a:avLst/>
          </a:prstGeom>
          <a:noFill/>
        </p:spPr>
        <p:txBody>
          <a:bodyPr wrap="square" rtlCol="0">
            <a:spAutoFit/>
          </a:bodyPr>
          <a:lstStyle/>
          <a:p>
            <a:pPr algn="just" rtl="1">
              <a:buFont typeface="Wingdings" pitchFamily="2" charset="2"/>
              <a:buChar char="v"/>
            </a:pPr>
            <a:r>
              <a:rPr lang="fa-IR" sz="2400" dirty="0">
                <a:latin typeface="Arial" pitchFamily="34" charset="0"/>
                <a:cs typeface="B Nazanin" panose="00000400000000000000" pitchFamily="2" charset="-78"/>
              </a:rPr>
              <a:t>پلاسماي </a:t>
            </a:r>
            <a:r>
              <a:rPr lang="fa-IR" sz="2400" dirty="0" smtClean="0">
                <a:latin typeface="Arial" pitchFamily="34" charset="0"/>
                <a:cs typeface="B Nazanin" panose="00000400000000000000" pitchFamily="2" charset="-78"/>
              </a:rPr>
              <a:t>گازي </a:t>
            </a:r>
          </a:p>
          <a:p>
            <a:pPr algn="just" rtl="1">
              <a:buFont typeface="Wingdings" pitchFamily="2" charset="2"/>
              <a:buChar char="v"/>
            </a:pPr>
            <a:endParaRPr lang="en-US" sz="2400" dirty="0">
              <a:latin typeface="Arial" pitchFamily="34" charset="0"/>
              <a:cs typeface="B Nazanin" panose="00000400000000000000" pitchFamily="2" charset="-78"/>
            </a:endParaRPr>
          </a:p>
          <a:p>
            <a:pPr algn="just" rtl="1">
              <a:buFont typeface="Wingdings" pitchFamily="2" charset="2"/>
              <a:buChar char="v"/>
            </a:pPr>
            <a:endParaRPr lang="fa-IR" sz="2400" dirty="0" smtClean="0">
              <a:latin typeface="Arial" pitchFamily="34" charset="0"/>
              <a:cs typeface="B Nazanin" panose="00000400000000000000" pitchFamily="2" charset="-78"/>
            </a:endParaRPr>
          </a:p>
          <a:p>
            <a:pPr algn="just" rtl="1">
              <a:buFont typeface="Wingdings" pitchFamily="2" charset="2"/>
              <a:buChar char="v"/>
            </a:pPr>
            <a:endParaRPr lang="fa-IR" sz="2400" dirty="0">
              <a:latin typeface="Arial" pitchFamily="34" charset="0"/>
              <a:cs typeface="B Nazanin" panose="00000400000000000000" pitchFamily="2" charset="-78"/>
            </a:endParaRPr>
          </a:p>
          <a:p>
            <a:pPr algn="just" rtl="1">
              <a:buFont typeface="Wingdings" pitchFamily="2" charset="2"/>
              <a:buChar char="v"/>
            </a:pPr>
            <a:endParaRPr lang="fa-IR" sz="2400" dirty="0" smtClean="0">
              <a:latin typeface="Arial" pitchFamily="34" charset="0"/>
              <a:cs typeface="B Nazanin" panose="00000400000000000000" pitchFamily="2" charset="-78"/>
            </a:endParaRPr>
          </a:p>
          <a:p>
            <a:pPr algn="just" rtl="1">
              <a:buFont typeface="Wingdings" pitchFamily="2" charset="2"/>
              <a:buChar char="v"/>
            </a:pPr>
            <a:endParaRPr lang="fa-IR" sz="2400" dirty="0">
              <a:latin typeface="Arial" pitchFamily="34" charset="0"/>
              <a:cs typeface="B Nazanin" panose="00000400000000000000" pitchFamily="2" charset="-78"/>
            </a:endParaRPr>
          </a:p>
          <a:p>
            <a:pPr algn="just" rtl="1">
              <a:buFont typeface="Wingdings" pitchFamily="2" charset="2"/>
              <a:buChar char="v"/>
            </a:pPr>
            <a:endParaRPr lang="fa-IR" sz="2400" dirty="0" smtClean="0">
              <a:latin typeface="Arial" pitchFamily="34" charset="0"/>
              <a:cs typeface="B Nazanin" panose="00000400000000000000" pitchFamily="2" charset="-78"/>
            </a:endParaRPr>
          </a:p>
          <a:p>
            <a:pPr algn="just" rtl="1">
              <a:buFont typeface="Wingdings" pitchFamily="2" charset="2"/>
              <a:buChar char="v"/>
            </a:pPr>
            <a:r>
              <a:rPr lang="en-US" sz="2400" dirty="0" smtClean="0">
                <a:latin typeface="Arial" pitchFamily="34" charset="0"/>
                <a:cs typeface="B Nazanin" panose="00000400000000000000" pitchFamily="2" charset="-78"/>
              </a:rPr>
              <a:t>LED</a:t>
            </a:r>
            <a:endParaRPr lang="fa-IR" sz="2400" dirty="0" smtClean="0">
              <a:latin typeface="Arial" pitchFamily="34" charset="0"/>
              <a:cs typeface="B Nazanin" panose="00000400000000000000" pitchFamily="2" charset="-78"/>
            </a:endParaRPr>
          </a:p>
          <a:p>
            <a:pPr algn="just" rtl="1">
              <a:buFont typeface="Wingdings" pitchFamily="2" charset="2"/>
              <a:buChar char="v"/>
            </a:pPr>
            <a:endParaRPr lang="fa-IR" dirty="0">
              <a:latin typeface="Arial" pitchFamily="34" charset="0"/>
              <a:cs typeface="Arial" pitchFamily="34" charset="0"/>
            </a:endParaRPr>
          </a:p>
          <a:p>
            <a:pPr algn="just" rtl="1">
              <a:buFont typeface="Wingdings" pitchFamily="2" charset="2"/>
              <a:buChar char="v"/>
            </a:pPr>
            <a:endParaRPr lang="fa-IR" dirty="0" smtClean="0">
              <a:latin typeface="Arial" pitchFamily="34" charset="0"/>
              <a:cs typeface="Arial" pitchFamily="34" charset="0"/>
            </a:endParaRPr>
          </a:p>
          <a:p>
            <a:pPr algn="just" rtl="1">
              <a:buFont typeface="Wingdings" pitchFamily="2" charset="2"/>
              <a:buChar char="v"/>
            </a:pPr>
            <a:endParaRPr lang="fa-IR" dirty="0">
              <a:latin typeface="Arial" pitchFamily="34" charset="0"/>
              <a:cs typeface="Arial" pitchFamily="34" charset="0"/>
            </a:endParaRPr>
          </a:p>
          <a:p>
            <a:pPr algn="just" rtl="1">
              <a:buFont typeface="Wingdings" pitchFamily="2" charset="2"/>
              <a:buChar char="v"/>
            </a:pPr>
            <a:endParaRPr lang="fa-IR" dirty="0" smtClean="0">
              <a:latin typeface="Arial" pitchFamily="34" charset="0"/>
              <a:cs typeface="Arial" pitchFamily="34" charset="0"/>
            </a:endParaRPr>
          </a:p>
          <a:p>
            <a:pPr algn="just" rtl="1">
              <a:buFont typeface="Wingdings" pitchFamily="2" charset="2"/>
              <a:buChar char="v"/>
            </a:pPr>
            <a:endParaRPr lang="fa-IR" dirty="0">
              <a:latin typeface="Arial" pitchFamily="34" charset="0"/>
              <a:cs typeface="Arial" pitchFamily="34" charset="0"/>
            </a:endParaRPr>
          </a:p>
          <a:p>
            <a:pPr algn="just" rtl="1">
              <a:buFont typeface="Wingdings" pitchFamily="2" charset="2"/>
              <a:buChar char="v"/>
            </a:pPr>
            <a:endParaRPr lang="fa-IR" dirty="0" smtClean="0">
              <a:latin typeface="Arial" pitchFamily="34" charset="0"/>
              <a:cs typeface="Arial" pitchFamily="34" charset="0"/>
            </a:endParaRPr>
          </a:p>
          <a:p>
            <a:pPr algn="just" rtl="1">
              <a:buFont typeface="Wingdings" pitchFamily="2" charset="2"/>
              <a:buChar char="v"/>
            </a:pPr>
            <a:endParaRPr lang="fa-IR" dirty="0">
              <a:latin typeface="Arial" pitchFamily="34" charset="0"/>
              <a:cs typeface="Arial" pitchFamily="34" charset="0"/>
            </a:endParaRPr>
          </a:p>
          <a:p>
            <a:pPr algn="just" rtl="1">
              <a:buFont typeface="Wingdings" pitchFamily="2" charset="2"/>
              <a:buChar char="v"/>
            </a:pPr>
            <a:endParaRPr lang="en-US" dirty="0">
              <a:latin typeface="Arial" pitchFamily="34" charset="0"/>
              <a:cs typeface="Arial" pitchFamily="34" charset="0"/>
            </a:endParaRPr>
          </a:p>
          <a:p>
            <a:pPr algn="r" rtl="1"/>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05200" y="4790995"/>
            <a:ext cx="1524000" cy="197167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200" y="1734326"/>
            <a:ext cx="5001630" cy="2909111"/>
          </a:xfrm>
          <a:prstGeom prst="rect">
            <a:avLst/>
          </a:prstGeom>
        </p:spPr>
      </p:pic>
      <p:sp>
        <p:nvSpPr>
          <p:cNvPr id="3" name="Slide Number Placeholder 2"/>
          <p:cNvSpPr>
            <a:spLocks noGrp="1"/>
          </p:cNvSpPr>
          <p:nvPr>
            <p:ph type="sldNum" sz="quarter" idx="12"/>
          </p:nvPr>
        </p:nvSpPr>
        <p:spPr/>
        <p:txBody>
          <a:bodyPr/>
          <a:lstStyle/>
          <a:p>
            <a:fld id="{F8830376-3F49-4310-8A3B-6CD828100627}" type="slidenum">
              <a:rPr lang="en-US" smtClean="0"/>
              <a:t>24</a:t>
            </a:fld>
            <a:endParaRPr lang="en-US"/>
          </a:p>
        </p:txBody>
      </p:sp>
    </p:spTree>
    <p:extLst>
      <p:ext uri="{BB962C8B-B14F-4D97-AF65-F5344CB8AC3E}">
        <p14:creationId xmlns:p14="http://schemas.microsoft.com/office/powerpoint/2010/main" val="5265537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chor="ctr">
            <a:normAutofit/>
          </a:bodyPr>
          <a:lstStyle/>
          <a:p>
            <a:pPr algn="ctr" rtl="1"/>
            <a:r>
              <a:rPr lang="fa-IR" sz="2800" b="1" dirty="0" smtClean="0"/>
              <a:t>پرينترها</a:t>
            </a:r>
            <a:endParaRPr lang="en-US" sz="2800" b="1" dirty="0"/>
          </a:p>
        </p:txBody>
      </p:sp>
      <p:sp>
        <p:nvSpPr>
          <p:cNvPr id="3" name="Content Placeholder 2"/>
          <p:cNvSpPr>
            <a:spLocks noGrp="1"/>
          </p:cNvSpPr>
          <p:nvPr>
            <p:ph idx="1"/>
          </p:nvPr>
        </p:nvSpPr>
        <p:spPr>
          <a:xfrm>
            <a:off x="457200" y="1600200"/>
            <a:ext cx="8229600" cy="4724400"/>
          </a:xfrm>
        </p:spPr>
        <p:txBody>
          <a:bodyPr>
            <a:normAutofit/>
          </a:bodyPr>
          <a:lstStyle/>
          <a:p>
            <a:pPr marL="514350" indent="-514350" algn="r" rtl="1">
              <a:buFont typeface="+mj-lt"/>
              <a:buAutoNum type="arabicPeriod"/>
            </a:pPr>
            <a:endParaRPr lang="fa-IR" sz="2400" dirty="0" smtClean="0">
              <a:latin typeface="Arial" pitchFamily="34" charset="0"/>
              <a:cs typeface="Arial" pitchFamily="34" charset="0"/>
            </a:endParaRPr>
          </a:p>
          <a:p>
            <a:pPr marL="514350" indent="-514350" algn="r" rtl="1">
              <a:buFont typeface="+mj-lt"/>
              <a:buAutoNum type="arabicPeriod"/>
            </a:pPr>
            <a:r>
              <a:rPr lang="fa-IR" sz="2400" dirty="0" smtClean="0">
                <a:latin typeface="Arial" pitchFamily="34" charset="0"/>
              </a:rPr>
              <a:t>ضربه اي:چاپگرهاي سوزني</a:t>
            </a:r>
            <a:endParaRPr lang="en-US" sz="2400" dirty="0" smtClean="0">
              <a:latin typeface="Arial" pitchFamily="34" charset="0"/>
            </a:endParaRPr>
          </a:p>
          <a:p>
            <a:pPr marL="514350" indent="-514350" algn="r" rtl="1">
              <a:buFont typeface="+mj-lt"/>
              <a:buAutoNum type="arabicPeriod"/>
            </a:pPr>
            <a:endParaRPr lang="en-US" sz="2400" dirty="0">
              <a:latin typeface="Arial" pitchFamily="34" charset="0"/>
            </a:endParaRPr>
          </a:p>
          <a:p>
            <a:pPr marL="514350" indent="-514350" algn="r" rtl="1">
              <a:buFont typeface="+mj-lt"/>
              <a:buAutoNum type="arabicPeriod"/>
            </a:pPr>
            <a:endParaRPr lang="fa-IR" sz="2400" dirty="0" smtClean="0">
              <a:latin typeface="Arial" pitchFamily="34" charset="0"/>
            </a:endParaRPr>
          </a:p>
          <a:p>
            <a:pPr marL="514350" indent="-514350" algn="r" rtl="1">
              <a:buFont typeface="+mj-lt"/>
              <a:buAutoNum type="arabicPeriod"/>
            </a:pPr>
            <a:r>
              <a:rPr lang="fa-IR" sz="2400" dirty="0" smtClean="0">
                <a:latin typeface="Arial" pitchFamily="34" charset="0"/>
              </a:rPr>
              <a:t>غير ضربه اي:</a:t>
            </a:r>
          </a:p>
          <a:p>
            <a:pPr marL="880110" lvl="1" indent="-514350" algn="r" rtl="1">
              <a:buFont typeface="Arial" pitchFamily="34" charset="0"/>
              <a:buChar char="•"/>
            </a:pPr>
            <a:r>
              <a:rPr lang="fa-IR" sz="2400" dirty="0" smtClean="0">
                <a:latin typeface="Arial" pitchFamily="34" charset="0"/>
              </a:rPr>
              <a:t>جوهر افشان:داراي 4 مخزن رنگ مايع(سياه-بنفش-زرد-فيروزه اي) </a:t>
            </a:r>
          </a:p>
          <a:p>
            <a:pPr marL="880110" lvl="1" indent="-514350" algn="r" rtl="1">
              <a:buFont typeface="Arial" pitchFamily="34" charset="0"/>
              <a:buChar char="•"/>
            </a:pPr>
            <a:r>
              <a:rPr lang="fa-IR" sz="2400" dirty="0" smtClean="0">
                <a:latin typeface="Arial" pitchFamily="34" charset="0"/>
              </a:rPr>
              <a:t>حرارتي </a:t>
            </a:r>
            <a:endParaRPr lang="en-US" sz="2400" dirty="0" smtClean="0">
              <a:latin typeface="Arial" pitchFamily="34" charset="0"/>
            </a:endParaRPr>
          </a:p>
          <a:p>
            <a:pPr marL="880110" lvl="1" indent="-514350" algn="r" rtl="1">
              <a:buFont typeface="Arial" pitchFamily="34" charset="0"/>
              <a:buChar char="•"/>
            </a:pPr>
            <a:r>
              <a:rPr lang="fa-IR" sz="2400" dirty="0" smtClean="0">
                <a:latin typeface="Arial" pitchFamily="34" charset="0"/>
              </a:rPr>
              <a:t>ليزري</a:t>
            </a:r>
            <a:endParaRPr lang="en-US" sz="2400" dirty="0">
              <a:latin typeface="Arial"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1600200"/>
            <a:ext cx="2921000" cy="17526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4572000"/>
            <a:ext cx="2286000" cy="198120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19600" y="4514417"/>
            <a:ext cx="2143125" cy="2143125"/>
          </a:xfrm>
          <a:prstGeom prst="rect">
            <a:avLst/>
          </a:prstGeom>
        </p:spPr>
      </p:pic>
      <p:sp>
        <p:nvSpPr>
          <p:cNvPr id="4" name="Slide Number Placeholder 3"/>
          <p:cNvSpPr>
            <a:spLocks noGrp="1"/>
          </p:cNvSpPr>
          <p:nvPr>
            <p:ph type="sldNum" sz="quarter" idx="12"/>
          </p:nvPr>
        </p:nvSpPr>
        <p:spPr/>
        <p:txBody>
          <a:bodyPr/>
          <a:lstStyle/>
          <a:p>
            <a:fld id="{F8830376-3F49-4310-8A3B-6CD828100627}" type="slidenum">
              <a:rPr lang="en-US" smtClean="0"/>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chor="ctr">
            <a:noAutofit/>
          </a:bodyPr>
          <a:lstStyle/>
          <a:p>
            <a:pPr algn="ctr" rtl="1"/>
            <a:r>
              <a:rPr lang="fa-IR" sz="2800" b="1" dirty="0" smtClean="0"/>
              <a:t>انواع درگاه هاي ورودي -خروجي</a:t>
            </a:r>
            <a:endParaRPr lang="en-US" sz="2800" b="1" dirty="0"/>
          </a:p>
        </p:txBody>
      </p:sp>
      <p:sp>
        <p:nvSpPr>
          <p:cNvPr id="3" name="Content Placeholder 2"/>
          <p:cNvSpPr>
            <a:spLocks noGrp="1"/>
          </p:cNvSpPr>
          <p:nvPr>
            <p:ph idx="1"/>
          </p:nvPr>
        </p:nvSpPr>
        <p:spPr>
          <a:xfrm>
            <a:off x="457200" y="1600200"/>
            <a:ext cx="8229600" cy="4724400"/>
          </a:xfrm>
        </p:spPr>
        <p:txBody>
          <a:bodyPr>
            <a:normAutofit/>
          </a:bodyPr>
          <a:lstStyle/>
          <a:p>
            <a:pPr algn="just" rtl="1"/>
            <a:r>
              <a:rPr lang="fa-IR" sz="2400" dirty="0" smtClean="0">
                <a:latin typeface="Arial" pitchFamily="34" charset="0"/>
              </a:rPr>
              <a:t>درگاه موازي:</a:t>
            </a:r>
            <a:r>
              <a:rPr lang="en-US" sz="2400" dirty="0" smtClean="0">
                <a:latin typeface="Arial" pitchFamily="34" charset="0"/>
              </a:rPr>
              <a:t>LPT 1 </a:t>
            </a:r>
            <a:r>
              <a:rPr lang="fa-IR" sz="2400" dirty="0" smtClean="0">
                <a:latin typeface="Arial" pitchFamily="34" charset="0"/>
              </a:rPr>
              <a:t>و </a:t>
            </a:r>
            <a:r>
              <a:rPr lang="en-US" sz="2400" dirty="0" smtClean="0">
                <a:latin typeface="Arial" pitchFamily="34" charset="0"/>
              </a:rPr>
              <a:t>LPT2</a:t>
            </a:r>
            <a:r>
              <a:rPr lang="fa-IR" sz="2400" dirty="0" smtClean="0">
                <a:latin typeface="Arial" pitchFamily="34" charset="0"/>
              </a:rPr>
              <a:t> داراي 25 پين</a:t>
            </a:r>
          </a:p>
          <a:p>
            <a:pPr algn="just" rtl="1"/>
            <a:r>
              <a:rPr lang="fa-IR" sz="2400" dirty="0" smtClean="0">
                <a:latin typeface="Arial" pitchFamily="34" charset="0"/>
              </a:rPr>
              <a:t>درگاه سريال:</a:t>
            </a:r>
            <a:r>
              <a:rPr lang="en-US" sz="2400" dirty="0" smtClean="0">
                <a:latin typeface="Arial" pitchFamily="34" charset="0"/>
              </a:rPr>
              <a:t>COM1</a:t>
            </a:r>
            <a:r>
              <a:rPr lang="fa-IR" sz="2400" dirty="0" smtClean="0">
                <a:latin typeface="Arial" pitchFamily="34" charset="0"/>
              </a:rPr>
              <a:t> و </a:t>
            </a:r>
            <a:r>
              <a:rPr lang="en-US" sz="2400" dirty="0" smtClean="0">
                <a:latin typeface="Arial" pitchFamily="34" charset="0"/>
              </a:rPr>
              <a:t>COM2</a:t>
            </a:r>
            <a:r>
              <a:rPr lang="fa-IR" sz="2400" dirty="0" smtClean="0">
                <a:latin typeface="Arial" pitchFamily="34" charset="0"/>
              </a:rPr>
              <a:t> داراي 9 پين</a:t>
            </a:r>
          </a:p>
          <a:p>
            <a:pPr algn="just" rtl="1"/>
            <a:endParaRPr lang="fa-IR" sz="2400" dirty="0" smtClean="0">
              <a:latin typeface="Arial" pitchFamily="34" charset="0"/>
            </a:endParaRPr>
          </a:p>
          <a:p>
            <a:pPr algn="just" rtl="1"/>
            <a:r>
              <a:rPr lang="fa-IR" sz="2400" dirty="0" smtClean="0">
                <a:latin typeface="Arial" pitchFamily="34" charset="0"/>
              </a:rPr>
              <a:t>درگاه هاي صفحه کليد :</a:t>
            </a:r>
          </a:p>
          <a:p>
            <a:pPr algn="just" rtl="1"/>
            <a:r>
              <a:rPr lang="en-US" sz="2400" dirty="0" smtClean="0">
                <a:latin typeface="Arial" pitchFamily="34" charset="0"/>
              </a:rPr>
              <a:t>DIN</a:t>
            </a:r>
            <a:r>
              <a:rPr lang="fa-IR" sz="2400" dirty="0" smtClean="0">
                <a:latin typeface="Arial" pitchFamily="34" charset="0"/>
              </a:rPr>
              <a:t>(5 پين)</a:t>
            </a:r>
            <a:r>
              <a:rPr lang="en-US" sz="2400" dirty="0">
                <a:latin typeface="Arial" pitchFamily="34" charset="0"/>
              </a:rPr>
              <a:t> </a:t>
            </a:r>
            <a:r>
              <a:rPr lang="en-US" sz="2400" dirty="0" err="1">
                <a:latin typeface="Arial" pitchFamily="34" charset="0"/>
              </a:rPr>
              <a:t>Deutsches</a:t>
            </a:r>
            <a:r>
              <a:rPr lang="en-US" sz="2400" dirty="0">
                <a:latin typeface="Arial" pitchFamily="34" charset="0"/>
              </a:rPr>
              <a:t> </a:t>
            </a:r>
            <a:r>
              <a:rPr lang="en-US" sz="2400" dirty="0" err="1">
                <a:latin typeface="Arial" pitchFamily="34" charset="0"/>
              </a:rPr>
              <a:t>Institut</a:t>
            </a:r>
            <a:r>
              <a:rPr lang="en-US" sz="2400" dirty="0">
                <a:latin typeface="Arial" pitchFamily="34" charset="0"/>
              </a:rPr>
              <a:t> </a:t>
            </a:r>
            <a:r>
              <a:rPr lang="en-US" sz="2400" dirty="0" err="1">
                <a:latin typeface="Arial" pitchFamily="34" charset="0"/>
              </a:rPr>
              <a:t>für</a:t>
            </a:r>
            <a:r>
              <a:rPr lang="en-US" sz="2400" dirty="0">
                <a:latin typeface="Arial" pitchFamily="34" charset="0"/>
              </a:rPr>
              <a:t> </a:t>
            </a:r>
            <a:r>
              <a:rPr lang="en-US" sz="2400" dirty="0" err="1">
                <a:latin typeface="Arial" pitchFamily="34" charset="0"/>
              </a:rPr>
              <a:t>Normung</a:t>
            </a:r>
            <a:r>
              <a:rPr lang="fa-IR" sz="2400" dirty="0" smtClean="0">
                <a:latin typeface="Arial" pitchFamily="34" charset="0"/>
              </a:rPr>
              <a:t> </a:t>
            </a:r>
            <a:endParaRPr lang="fa-IR" sz="2400" dirty="0">
              <a:latin typeface="Arial" pitchFamily="34" charset="0"/>
            </a:endParaRPr>
          </a:p>
          <a:p>
            <a:pPr algn="just" rtl="1"/>
            <a:r>
              <a:rPr lang="fa-IR" sz="2400" dirty="0" smtClean="0">
                <a:latin typeface="Arial" pitchFamily="34" charset="0"/>
              </a:rPr>
              <a:t> </a:t>
            </a:r>
            <a:r>
              <a:rPr lang="en-US" sz="2400" dirty="0" smtClean="0">
                <a:latin typeface="Arial" pitchFamily="34" charset="0"/>
              </a:rPr>
              <a:t>PS2</a:t>
            </a:r>
            <a:r>
              <a:rPr lang="fa-IR" sz="2400" dirty="0" smtClean="0">
                <a:latin typeface="Arial" pitchFamily="34" charset="0"/>
              </a:rPr>
              <a:t>:</a:t>
            </a:r>
            <a:r>
              <a:rPr lang="en-US" sz="2400" dirty="0">
                <a:latin typeface="Arial" pitchFamily="34" charset="0"/>
              </a:rPr>
              <a:t> IBM Personal System/2</a:t>
            </a:r>
            <a:r>
              <a:rPr lang="fa-IR" sz="2400" dirty="0" smtClean="0">
                <a:latin typeface="Arial" pitchFamily="34" charset="0"/>
              </a:rPr>
              <a:t> 6پين</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390650"/>
            <a:ext cx="3439478" cy="17526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5400" y="4410075"/>
            <a:ext cx="2466975" cy="184785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2900" y="3826192"/>
            <a:ext cx="2438400" cy="1876425"/>
          </a:xfrm>
          <a:prstGeom prst="rect">
            <a:avLst/>
          </a:prstGeom>
        </p:spPr>
      </p:pic>
      <p:sp>
        <p:nvSpPr>
          <p:cNvPr id="7" name="Slide Number Placeholder 6"/>
          <p:cNvSpPr>
            <a:spLocks noGrp="1"/>
          </p:cNvSpPr>
          <p:nvPr>
            <p:ph type="sldNum" sz="quarter" idx="12"/>
          </p:nvPr>
        </p:nvSpPr>
        <p:spPr/>
        <p:txBody>
          <a:bodyPr/>
          <a:lstStyle/>
          <a:p>
            <a:fld id="{F8830376-3F49-4310-8A3B-6CD828100627}" type="slidenum">
              <a:rPr lang="en-US" smtClean="0"/>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chor="ctr">
            <a:normAutofit/>
          </a:bodyPr>
          <a:lstStyle/>
          <a:p>
            <a:pPr algn="ctr" rtl="1"/>
            <a:r>
              <a:rPr lang="fa-IR" sz="2800" b="1" dirty="0"/>
              <a:t>انواع درگاه هاي ورودي -خروجي</a:t>
            </a:r>
            <a:endParaRPr lang="en-US" sz="2800" b="1" dirty="0"/>
          </a:p>
        </p:txBody>
      </p:sp>
      <p:sp>
        <p:nvSpPr>
          <p:cNvPr id="3" name="Content Placeholder 2"/>
          <p:cNvSpPr>
            <a:spLocks noGrp="1"/>
          </p:cNvSpPr>
          <p:nvPr>
            <p:ph idx="1"/>
          </p:nvPr>
        </p:nvSpPr>
        <p:spPr>
          <a:xfrm>
            <a:off x="152400" y="1447800"/>
            <a:ext cx="8534400" cy="5257800"/>
          </a:xfrm>
        </p:spPr>
        <p:txBody>
          <a:bodyPr/>
          <a:lstStyle/>
          <a:p>
            <a:pPr algn="just" rtl="1"/>
            <a:r>
              <a:rPr lang="en-US" sz="2400" dirty="0">
                <a:latin typeface="Arial" pitchFamily="34" charset="0"/>
                <a:cs typeface="Arial" pitchFamily="34" charset="0"/>
              </a:rPr>
              <a:t>Network</a:t>
            </a:r>
            <a:r>
              <a:rPr lang="fa-IR" sz="2400" dirty="0">
                <a:latin typeface="Arial" pitchFamily="34" charset="0"/>
              </a:rPr>
              <a:t>:</a:t>
            </a:r>
            <a:r>
              <a:rPr lang="en-US" sz="2400" dirty="0">
                <a:latin typeface="Arial" pitchFamily="34" charset="0"/>
              </a:rPr>
              <a:t>10MB/s-100MB/s- 1GB/s</a:t>
            </a:r>
          </a:p>
          <a:p>
            <a:pPr algn="just" rtl="1"/>
            <a:endParaRPr lang="fa-IR" sz="2400" dirty="0" smtClean="0">
              <a:latin typeface="Arial" pitchFamily="34" charset="0"/>
            </a:endParaRPr>
          </a:p>
          <a:p>
            <a:pPr algn="just" rtl="1"/>
            <a:endParaRPr lang="en-US" sz="2400" dirty="0" smtClean="0">
              <a:latin typeface="Arial" pitchFamily="34" charset="0"/>
            </a:endParaRPr>
          </a:p>
          <a:p>
            <a:pPr algn="just" rtl="1"/>
            <a:endParaRPr lang="fa-IR" sz="2400" dirty="0" smtClean="0">
              <a:latin typeface="Arial" pitchFamily="34" charset="0"/>
            </a:endParaRPr>
          </a:p>
          <a:p>
            <a:pPr algn="just" rtl="1"/>
            <a:endParaRPr lang="en-US" sz="2400" dirty="0" smtClean="0">
              <a:latin typeface="Arial" pitchFamily="34" charset="0"/>
            </a:endParaRPr>
          </a:p>
          <a:p>
            <a:pPr algn="just" rtl="1"/>
            <a:r>
              <a:rPr lang="en-US" sz="2400" dirty="0" smtClean="0">
                <a:latin typeface="Arial" pitchFamily="34" charset="0"/>
              </a:rPr>
              <a:t>Universal </a:t>
            </a:r>
            <a:r>
              <a:rPr lang="en-US" sz="2400" dirty="0">
                <a:latin typeface="Arial" pitchFamily="34" charset="0"/>
              </a:rPr>
              <a:t>Serial </a:t>
            </a:r>
            <a:r>
              <a:rPr lang="en-US" sz="2400" dirty="0" smtClean="0">
                <a:latin typeface="Arial" pitchFamily="34" charset="0"/>
              </a:rPr>
              <a:t>Bus</a:t>
            </a:r>
            <a:r>
              <a:rPr lang="fa-IR" sz="2400" dirty="0" smtClean="0">
                <a:latin typeface="Arial" pitchFamily="34" charset="0"/>
              </a:rPr>
              <a:t>:</a:t>
            </a:r>
            <a:endParaRPr lang="fa-IR" sz="2400" dirty="0">
              <a:latin typeface="Arial" pitchFamily="34" charset="0"/>
            </a:endParaRPr>
          </a:p>
          <a:p>
            <a:pPr lvl="2" algn="just" rtl="1"/>
            <a:r>
              <a:rPr lang="en-US" sz="2400" dirty="0">
                <a:latin typeface="Arial" pitchFamily="34" charset="0"/>
              </a:rPr>
              <a:t>USB 1.0</a:t>
            </a:r>
            <a:r>
              <a:rPr lang="fa-IR" sz="2400" dirty="0">
                <a:latin typeface="Arial" pitchFamily="34" charset="0"/>
              </a:rPr>
              <a:t>:</a:t>
            </a:r>
            <a:r>
              <a:rPr lang="en-US" sz="2400" dirty="0">
                <a:latin typeface="Arial" pitchFamily="34" charset="0"/>
              </a:rPr>
              <a:t>12Mb/s</a:t>
            </a:r>
          </a:p>
          <a:p>
            <a:pPr lvl="2" algn="just" rtl="1"/>
            <a:r>
              <a:rPr lang="en-US" sz="2400" dirty="0">
                <a:latin typeface="Arial" pitchFamily="34" charset="0"/>
              </a:rPr>
              <a:t>480Mb/</a:t>
            </a:r>
            <a:r>
              <a:rPr lang="en-US" sz="2400" dirty="0" err="1">
                <a:latin typeface="Arial" pitchFamily="34" charset="0"/>
              </a:rPr>
              <a:t>s:USB</a:t>
            </a:r>
            <a:r>
              <a:rPr lang="en-US" sz="2400" dirty="0">
                <a:latin typeface="Arial" pitchFamily="34" charset="0"/>
              </a:rPr>
              <a:t> 2.0</a:t>
            </a:r>
          </a:p>
          <a:p>
            <a:pPr lvl="2" algn="just" rtl="1"/>
            <a:r>
              <a:rPr lang="en-US" sz="2400" dirty="0">
                <a:latin typeface="Arial" pitchFamily="34" charset="0"/>
              </a:rPr>
              <a:t>USB 3.0</a:t>
            </a:r>
            <a:r>
              <a:rPr lang="fa-IR" sz="2400" dirty="0">
                <a:latin typeface="Arial" pitchFamily="34" charset="0"/>
              </a:rPr>
              <a:t>:حداکثر </a:t>
            </a:r>
            <a:r>
              <a:rPr lang="en-US" sz="2400" dirty="0">
                <a:latin typeface="Arial" pitchFamily="34" charset="0"/>
              </a:rPr>
              <a:t>5Gb/s</a:t>
            </a:r>
          </a:p>
          <a:p>
            <a:pPr algn="just" rtl="1"/>
            <a:endParaRPr lang="en-US" sz="2400" dirty="0" smtClean="0">
              <a:latin typeface="Arial" pitchFamily="34" charset="0"/>
            </a:endParaRPr>
          </a:p>
          <a:p>
            <a:pPr algn="just" rtl="1"/>
            <a:r>
              <a:rPr lang="en-US" sz="2400" dirty="0" err="1" smtClean="0">
                <a:latin typeface="Arial" pitchFamily="34" charset="0"/>
              </a:rPr>
              <a:t>Firewire</a:t>
            </a:r>
            <a:r>
              <a:rPr lang="fa-IR" sz="2400" dirty="0" smtClean="0">
                <a:latin typeface="Arial" pitchFamily="34" charset="0"/>
              </a:rPr>
              <a:t>: </a:t>
            </a:r>
            <a:r>
              <a:rPr lang="en-US" sz="2400" dirty="0" smtClean="0">
                <a:latin typeface="Arial" pitchFamily="34" charset="0"/>
              </a:rPr>
              <a:t>800Mb/s</a:t>
            </a:r>
            <a:endParaRPr lang="en-US" sz="2400" dirty="0">
              <a:latin typeface="Arial" pitchFamily="34" charset="0"/>
            </a:endParaRPr>
          </a:p>
          <a:p>
            <a:pPr algn="r" rt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5081699"/>
            <a:ext cx="2286000" cy="171229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676400"/>
            <a:ext cx="2619375" cy="2124076"/>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54840" y="3440560"/>
            <a:ext cx="1759960" cy="1759960"/>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55156" y="2099838"/>
            <a:ext cx="1919288" cy="1277199"/>
          </a:xfrm>
          <a:prstGeom prst="rect">
            <a:avLst/>
          </a:prstGeom>
        </p:spPr>
      </p:pic>
      <p:sp>
        <p:nvSpPr>
          <p:cNvPr id="8" name="Slide Number Placeholder 7"/>
          <p:cNvSpPr>
            <a:spLocks noGrp="1"/>
          </p:cNvSpPr>
          <p:nvPr>
            <p:ph type="sldNum" sz="quarter" idx="12"/>
          </p:nvPr>
        </p:nvSpPr>
        <p:spPr/>
        <p:txBody>
          <a:bodyPr/>
          <a:lstStyle/>
          <a:p>
            <a:fld id="{F8830376-3F49-4310-8A3B-6CD828100627}" type="slidenum">
              <a:rPr lang="en-US" smtClean="0">
                <a:latin typeface="Times New Roman" panose="02020603050405020304" pitchFamily="18" charset="0"/>
                <a:cs typeface="Times New Roman" panose="02020603050405020304" pitchFamily="18" charset="0"/>
              </a:rPr>
              <a:t>27</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81704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3016"/>
          </a:xfrm>
        </p:spPr>
        <p:txBody>
          <a:bodyPr anchor="ctr">
            <a:normAutofit/>
          </a:bodyPr>
          <a:lstStyle/>
          <a:p>
            <a:pPr algn="ctr" rtl="1"/>
            <a:r>
              <a:rPr lang="fa-IR" sz="2800" b="1" dirty="0">
                <a:solidFill>
                  <a:srgbClr val="04617B"/>
                </a:solidFill>
              </a:rPr>
              <a:t>انواع درگاه هاي ورودي -خروجي</a:t>
            </a:r>
            <a:endParaRPr lang="en-US" sz="2800" b="1" dirty="0"/>
          </a:p>
        </p:txBody>
      </p:sp>
      <p:sp>
        <p:nvSpPr>
          <p:cNvPr id="3" name="Content Placeholder 2"/>
          <p:cNvSpPr>
            <a:spLocks noGrp="1"/>
          </p:cNvSpPr>
          <p:nvPr>
            <p:ph idx="1"/>
          </p:nvPr>
        </p:nvSpPr>
        <p:spPr>
          <a:xfrm>
            <a:off x="457200" y="1524000"/>
            <a:ext cx="8229600" cy="4800600"/>
          </a:xfrm>
        </p:spPr>
        <p:txBody>
          <a:bodyPr/>
          <a:lstStyle/>
          <a:p>
            <a:pPr algn="r" rtl="1"/>
            <a:r>
              <a:rPr lang="en-US" dirty="0" smtClean="0"/>
              <a:t>IDE</a:t>
            </a:r>
            <a:r>
              <a:rPr lang="fa-IR" dirty="0" smtClean="0"/>
              <a:t>:</a:t>
            </a:r>
            <a:r>
              <a:rPr lang="en-US" dirty="0" smtClean="0"/>
              <a:t>(</a:t>
            </a:r>
            <a:r>
              <a:rPr lang="en-US" dirty="0"/>
              <a:t>Integrated Drive Electronics </a:t>
            </a:r>
            <a:r>
              <a:rPr lang="en-US" dirty="0" smtClean="0"/>
              <a:t>)</a:t>
            </a:r>
            <a:r>
              <a:rPr lang="fa-IR" dirty="0" smtClean="0"/>
              <a:t>: </a:t>
            </a:r>
            <a:r>
              <a:rPr lang="fa-IR" dirty="0" smtClean="0">
                <a:latin typeface="Arial" panose="020B0604020202020204" pitchFamily="34" charset="0"/>
                <a:cs typeface="Arial" panose="020B0604020202020204" pitchFamily="34" charset="0"/>
              </a:rPr>
              <a:t>حداکثر </a:t>
            </a:r>
            <a:r>
              <a:rPr lang="en-US" dirty="0" smtClean="0">
                <a:latin typeface="Arial" panose="020B0604020202020204" pitchFamily="34" charset="0"/>
                <a:cs typeface="Arial" panose="020B0604020202020204" pitchFamily="34" charset="0"/>
              </a:rPr>
              <a:t>133MB/s</a:t>
            </a:r>
          </a:p>
          <a:p>
            <a:pPr algn="r" rtl="1"/>
            <a:endParaRPr lang="en-US" sz="1800" dirty="0"/>
          </a:p>
          <a:p>
            <a:pPr algn="r" rtl="1"/>
            <a:endParaRPr lang="en-US" dirty="0" smtClean="0"/>
          </a:p>
          <a:p>
            <a:pPr marL="0" indent="0" algn="r" rtl="1">
              <a:buNone/>
            </a:pPr>
            <a:endParaRPr lang="en-US" dirty="0" smtClean="0"/>
          </a:p>
          <a:p>
            <a:pPr marL="0" indent="0" algn="r" rtl="1">
              <a:buNone/>
            </a:pPr>
            <a:endParaRPr lang="en-US" dirty="0"/>
          </a:p>
          <a:p>
            <a:pPr marL="0" indent="0" algn="r" rtl="1">
              <a:buNone/>
            </a:pPr>
            <a:endParaRPr lang="en-US" dirty="0" smtClean="0"/>
          </a:p>
          <a:p>
            <a:pPr marL="0" indent="0" algn="r" rtl="1">
              <a:buNone/>
            </a:pPr>
            <a:endParaRPr lang="en-US" dirty="0" smtClean="0"/>
          </a:p>
          <a:p>
            <a:pPr algn="r" rtl="1"/>
            <a:r>
              <a:rPr lang="en-US" dirty="0" smtClean="0"/>
              <a:t>SATA</a:t>
            </a:r>
            <a:r>
              <a:rPr lang="fa-IR" dirty="0" smtClean="0">
                <a:sym typeface="Wingdings" pitchFamily="2" charset="2"/>
              </a:rPr>
              <a:t>:</a:t>
            </a:r>
            <a:r>
              <a:rPr lang="en-US" dirty="0" smtClean="0">
                <a:sym typeface="Wingdings" pitchFamily="2" charset="2"/>
              </a:rPr>
              <a:t>(Serial ATA)</a:t>
            </a:r>
          </a:p>
          <a:p>
            <a:pPr marL="0" indent="0" algn="r" rtl="1">
              <a:buNone/>
            </a:pPr>
            <a:endParaRPr lang="en-US"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1283281"/>
            <a:ext cx="2295525" cy="2295525"/>
          </a:xfrm>
          <a:prstGeom prst="rect">
            <a:avLst/>
          </a:prstGeom>
        </p:spPr>
      </p:pic>
      <p:sp>
        <p:nvSpPr>
          <p:cNvPr id="5" name="TextBox 4"/>
          <p:cNvSpPr txBox="1"/>
          <p:nvPr/>
        </p:nvSpPr>
        <p:spPr>
          <a:xfrm>
            <a:off x="3799053" y="4502713"/>
            <a:ext cx="4867275" cy="646331"/>
          </a:xfrm>
          <a:prstGeom prst="rect">
            <a:avLst/>
          </a:prstGeom>
          <a:noFill/>
        </p:spPr>
        <p:txBody>
          <a:bodyPr wrap="square" rtlCol="0">
            <a:spAutoFit/>
          </a:bodyPr>
          <a:lstStyle/>
          <a:p>
            <a:pPr algn="r" rtl="1"/>
            <a:r>
              <a:rPr lang="fa-IR" dirty="0" smtClean="0"/>
              <a:t>از روش موازی برای پردازش اطلاعات استفاده می کند به همین دلیل به آن </a:t>
            </a:r>
            <a:r>
              <a:rPr lang="en-US" dirty="0" smtClean="0"/>
              <a:t>PATA</a:t>
            </a:r>
            <a:r>
              <a:rPr lang="fa-IR" dirty="0" smtClean="0"/>
              <a:t> نیز گفته می شود.</a:t>
            </a:r>
            <a:r>
              <a:rPr lang="en-US" dirty="0" smtClean="0"/>
              <a:t> </a:t>
            </a:r>
            <a:r>
              <a:rPr lang="fa-IR" dirty="0" smtClean="0">
                <a:latin typeface="Arial" panose="020B0604020202020204" pitchFamily="34" charset="0"/>
                <a:cs typeface="Arial" panose="020B0604020202020204" pitchFamily="34" charset="0"/>
              </a:rPr>
              <a:t>سرعت </a:t>
            </a:r>
            <a:r>
              <a:rPr lang="en-US" dirty="0" smtClean="0">
                <a:latin typeface="Arial" panose="020B0604020202020204" pitchFamily="34" charset="0"/>
                <a:cs typeface="Arial" panose="020B0604020202020204" pitchFamily="34" charset="0"/>
              </a:rPr>
              <a:t>1Gb/s</a:t>
            </a:r>
            <a:endParaRPr lang="fa-IR" dirty="0">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4191000"/>
            <a:ext cx="2466975" cy="1847850"/>
          </a:xfrm>
          <a:prstGeom prst="rect">
            <a:avLst/>
          </a:prstGeom>
        </p:spPr>
      </p:pic>
      <p:sp>
        <p:nvSpPr>
          <p:cNvPr id="7" name="Slide Number Placeholder 6"/>
          <p:cNvSpPr>
            <a:spLocks noGrp="1"/>
          </p:cNvSpPr>
          <p:nvPr>
            <p:ph type="sldNum" sz="quarter" idx="12"/>
          </p:nvPr>
        </p:nvSpPr>
        <p:spPr/>
        <p:txBody>
          <a:bodyPr/>
          <a:lstStyle/>
          <a:p>
            <a:fld id="{F8830376-3F49-4310-8A3B-6CD828100627}" type="slidenum">
              <a:rPr lang="en-US" smtClean="0"/>
              <a:t>28</a:t>
            </a:fld>
            <a:endParaRPr lang="en-US"/>
          </a:p>
        </p:txBody>
      </p:sp>
    </p:spTree>
    <p:extLst>
      <p:ext uri="{BB962C8B-B14F-4D97-AF65-F5344CB8AC3E}">
        <p14:creationId xmlns:p14="http://schemas.microsoft.com/office/powerpoint/2010/main" val="9346181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chor="ctr">
            <a:normAutofit/>
          </a:bodyPr>
          <a:lstStyle/>
          <a:p>
            <a:pPr algn="ctr" rtl="1"/>
            <a:r>
              <a:rPr lang="fa-IR" sz="2800" b="1" dirty="0" smtClean="0"/>
              <a:t>شبکه</a:t>
            </a:r>
            <a:endParaRPr lang="en-US" sz="2800" b="1" dirty="0"/>
          </a:p>
        </p:txBody>
      </p:sp>
      <p:sp>
        <p:nvSpPr>
          <p:cNvPr id="3" name="Content Placeholder 2"/>
          <p:cNvSpPr>
            <a:spLocks noGrp="1"/>
          </p:cNvSpPr>
          <p:nvPr>
            <p:ph idx="1"/>
          </p:nvPr>
        </p:nvSpPr>
        <p:spPr>
          <a:xfrm>
            <a:off x="457200" y="1447800"/>
            <a:ext cx="8229600" cy="4876800"/>
          </a:xfrm>
        </p:spPr>
        <p:txBody>
          <a:bodyPr>
            <a:normAutofit/>
          </a:bodyPr>
          <a:lstStyle/>
          <a:p>
            <a:pPr algn="just" rtl="1"/>
            <a:r>
              <a:rPr lang="fa-IR" sz="2400" dirty="0" smtClean="0">
                <a:latin typeface="Arial" pitchFamily="34" charset="0"/>
              </a:rPr>
              <a:t>مزايا: اشتراک فايل ها و برنامه ها- اشتراک پايگاه داده- اشتراک منابع سخت افزاري- کاربران با سيستم عامل هاي </a:t>
            </a:r>
            <a:r>
              <a:rPr lang="fa-IR" sz="2400" dirty="0" smtClean="0">
                <a:latin typeface="Arial" pitchFamily="34" charset="0"/>
              </a:rPr>
              <a:t>مختلف </a:t>
            </a:r>
            <a:r>
              <a:rPr lang="fa-IR" sz="2400" dirty="0" smtClean="0">
                <a:latin typeface="Arial" pitchFamily="34" charset="0"/>
              </a:rPr>
              <a:t>قادرند در شبکه فعال باشند- امنيت اطلاعات</a:t>
            </a:r>
            <a:endParaRPr lang="en-US" sz="2400" dirty="0" smtClean="0">
              <a:latin typeface="Arial" pitchFamily="34" charset="0"/>
            </a:endParaRPr>
          </a:p>
          <a:p>
            <a:pPr algn="just" rtl="1">
              <a:buNone/>
            </a:pPr>
            <a:endParaRPr lang="en-US" sz="2400" dirty="0" smtClean="0">
              <a:latin typeface="Arial" pitchFamily="34" charset="0"/>
            </a:endParaRPr>
          </a:p>
          <a:p>
            <a:pPr algn="just" rtl="1">
              <a:buNone/>
            </a:pPr>
            <a:endParaRPr lang="fa-IR" sz="2400" dirty="0" smtClean="0">
              <a:latin typeface="Arial" pitchFamily="34" charset="0"/>
            </a:endParaRPr>
          </a:p>
          <a:p>
            <a:pPr algn="just" rtl="1">
              <a:buNone/>
            </a:pPr>
            <a:r>
              <a:rPr lang="fa-IR" sz="2400" dirty="0" smtClean="0">
                <a:latin typeface="Arial" pitchFamily="34" charset="0"/>
              </a:rPr>
              <a:t>انواع شبکه از لحاظ وسعت تحت پوشش:</a:t>
            </a:r>
          </a:p>
          <a:p>
            <a:pPr algn="just" rtl="1">
              <a:buFont typeface="Wingdings" pitchFamily="2" charset="2"/>
              <a:buChar char="ü"/>
            </a:pPr>
            <a:r>
              <a:rPr lang="en-US" sz="2400" dirty="0" smtClean="0">
                <a:latin typeface="Arial" pitchFamily="34" charset="0"/>
              </a:rPr>
              <a:t>LAN-</a:t>
            </a:r>
            <a:r>
              <a:rPr lang="en-US" sz="2400" dirty="0" err="1" smtClean="0">
                <a:latin typeface="Arial" pitchFamily="34" charset="0"/>
              </a:rPr>
              <a:t>WLAN:Local</a:t>
            </a:r>
            <a:r>
              <a:rPr lang="en-US" sz="2400" dirty="0" smtClean="0">
                <a:latin typeface="Arial" pitchFamily="34" charset="0"/>
              </a:rPr>
              <a:t> Area Network</a:t>
            </a:r>
          </a:p>
          <a:p>
            <a:pPr algn="just" rtl="1">
              <a:buFont typeface="Wingdings" pitchFamily="2" charset="2"/>
              <a:buChar char="ü"/>
            </a:pPr>
            <a:r>
              <a:rPr lang="en-US" sz="2400" dirty="0" err="1" smtClean="0">
                <a:latin typeface="Arial" pitchFamily="34" charset="0"/>
              </a:rPr>
              <a:t>MAN:Metropolitan</a:t>
            </a:r>
            <a:r>
              <a:rPr lang="en-US" sz="2400" dirty="0" smtClean="0">
                <a:latin typeface="Arial" pitchFamily="34" charset="0"/>
              </a:rPr>
              <a:t> Area Network</a:t>
            </a:r>
            <a:endParaRPr lang="fa-IR" sz="2400" dirty="0" smtClean="0">
              <a:latin typeface="Arial" pitchFamily="34" charset="0"/>
            </a:endParaRPr>
          </a:p>
          <a:p>
            <a:pPr algn="just" rtl="1">
              <a:buFont typeface="Wingdings" pitchFamily="2" charset="2"/>
              <a:buChar char="ü"/>
            </a:pPr>
            <a:r>
              <a:rPr lang="en-US" sz="2400" dirty="0" err="1" smtClean="0">
                <a:latin typeface="Arial" pitchFamily="34" charset="0"/>
              </a:rPr>
              <a:t>WAN:Wide</a:t>
            </a:r>
            <a:r>
              <a:rPr lang="en-US" sz="2400" dirty="0" smtClean="0">
                <a:latin typeface="Arial" pitchFamily="34" charset="0"/>
              </a:rPr>
              <a:t> Area Network</a:t>
            </a:r>
            <a:endParaRPr lang="fa-IR" sz="2400" dirty="0" smtClean="0">
              <a:latin typeface="Arial"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124200"/>
            <a:ext cx="2286000" cy="1685925"/>
          </a:xfrm>
          <a:prstGeom prst="rect">
            <a:avLst/>
          </a:prstGeom>
        </p:spPr>
      </p:pic>
      <p:sp>
        <p:nvSpPr>
          <p:cNvPr id="5" name="Slide Number Placeholder 4"/>
          <p:cNvSpPr>
            <a:spLocks noGrp="1"/>
          </p:cNvSpPr>
          <p:nvPr>
            <p:ph type="sldNum" sz="quarter" idx="12"/>
          </p:nvPr>
        </p:nvSpPr>
        <p:spPr/>
        <p:txBody>
          <a:bodyPr/>
          <a:lstStyle/>
          <a:p>
            <a:fld id="{F8830376-3F49-4310-8A3B-6CD828100627}" type="slidenum">
              <a:rPr lang="en-US" smtClean="0"/>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pPr algn="ctr" rtl="1"/>
            <a:r>
              <a:rPr lang="fa-IR" sz="2800" b="1" dirty="0" smtClean="0"/>
              <a:t>نرم افزار</a:t>
            </a:r>
            <a:r>
              <a:rPr lang="en-US" sz="2800" b="1" dirty="0" smtClean="0"/>
              <a:t>(Software)</a:t>
            </a:r>
            <a:endParaRPr lang="en-US" sz="2800" b="1" dirty="0"/>
          </a:p>
        </p:txBody>
      </p:sp>
      <p:sp>
        <p:nvSpPr>
          <p:cNvPr id="3" name="Content Placeholder 2"/>
          <p:cNvSpPr>
            <a:spLocks noGrp="1"/>
          </p:cNvSpPr>
          <p:nvPr>
            <p:ph idx="1"/>
          </p:nvPr>
        </p:nvSpPr>
        <p:spPr>
          <a:xfrm>
            <a:off x="457200" y="1600200"/>
            <a:ext cx="8229600" cy="4724400"/>
          </a:xfrm>
        </p:spPr>
        <p:txBody>
          <a:bodyPr>
            <a:normAutofit/>
          </a:bodyPr>
          <a:lstStyle/>
          <a:p>
            <a:pPr algn="just" rtl="1"/>
            <a:r>
              <a:rPr lang="fa-IR" sz="2400" dirty="0" smtClean="0">
                <a:cs typeface="B Nazanin" panose="00000400000000000000" pitchFamily="2" charset="-78"/>
              </a:rPr>
              <a:t>به کلیه برنامه ها و دستورالعمل هایی که برای ارتباط با رایانه و استفاده از آن به کار می روند نرم افزار گفته می شود. </a:t>
            </a:r>
          </a:p>
          <a:p>
            <a:pPr algn="just" rtl="1"/>
            <a:r>
              <a:rPr lang="fa-IR" sz="2400" dirty="0" smtClean="0">
                <a:cs typeface="B Nazanin" panose="00000400000000000000" pitchFamily="2" charset="-78"/>
              </a:rPr>
              <a:t>کامپیوتر یک ماشین الکترونیکی و مکانیکی است که به تنهایی قادر به انجام هیچ عملی نیست و فقط بوسیله دستورالعمل ها و فرمان هایی که انسان به آن میدهد کار می کند.</a:t>
            </a:r>
          </a:p>
          <a:p>
            <a:pPr algn="just" rtl="1"/>
            <a:r>
              <a:rPr lang="fa-IR" sz="2400" dirty="0" smtClean="0">
                <a:cs typeface="B Nazanin" panose="00000400000000000000" pitchFamily="2" charset="-78"/>
              </a:rPr>
              <a:t>هر نرم افزار به منظور انجام کار مشخصی تولید می شود و توسط افرادی که در آن زمینه فعالیت می کنند استفاده می شود.</a:t>
            </a: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F8830376-3F49-4310-8A3B-6CD828100627}" type="slidenum">
              <a:rPr lang="en-US" smtClean="0"/>
              <a:t>3</a:t>
            </a:fld>
            <a:endParaRPr lang="en-US"/>
          </a:p>
        </p:txBody>
      </p:sp>
    </p:spTree>
    <p:extLst>
      <p:ext uri="{BB962C8B-B14F-4D97-AF65-F5344CB8AC3E}">
        <p14:creationId xmlns:p14="http://schemas.microsoft.com/office/powerpoint/2010/main" val="8512356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chor="ctr">
            <a:noAutofit/>
          </a:bodyPr>
          <a:lstStyle/>
          <a:p>
            <a:pPr algn="ctr"/>
            <a:r>
              <a:rPr lang="fa-IR" sz="2800" b="1" dirty="0" smtClean="0"/>
              <a:t>شبکه</a:t>
            </a:r>
            <a:endParaRPr lang="en-US" sz="2800" b="1" dirty="0"/>
          </a:p>
        </p:txBody>
      </p:sp>
      <p:sp>
        <p:nvSpPr>
          <p:cNvPr id="3" name="Content Placeholder 2"/>
          <p:cNvSpPr>
            <a:spLocks noGrp="1"/>
          </p:cNvSpPr>
          <p:nvPr>
            <p:ph idx="1"/>
          </p:nvPr>
        </p:nvSpPr>
        <p:spPr>
          <a:xfrm>
            <a:off x="152400" y="1524000"/>
            <a:ext cx="8534400" cy="4800600"/>
          </a:xfrm>
        </p:spPr>
        <p:txBody>
          <a:bodyPr>
            <a:normAutofit fontScale="92500" lnSpcReduction="20000"/>
          </a:bodyPr>
          <a:lstStyle/>
          <a:p>
            <a:pPr algn="just" rtl="1"/>
            <a:r>
              <a:rPr lang="fa-IR" sz="2400" dirty="0" smtClean="0">
                <a:solidFill>
                  <a:srgbClr val="FF0000"/>
                </a:solidFill>
                <a:latin typeface="Arial" pitchFamily="34" charset="0"/>
              </a:rPr>
              <a:t>اينترنت: </a:t>
            </a:r>
            <a:r>
              <a:rPr lang="fa-IR" sz="2400" dirty="0" smtClean="0">
                <a:latin typeface="Arial" pitchFamily="34" charset="0"/>
              </a:rPr>
              <a:t>سال 1968</a:t>
            </a:r>
          </a:p>
          <a:p>
            <a:pPr algn="just" rtl="1"/>
            <a:r>
              <a:rPr lang="fa-IR" sz="2400" dirty="0" smtClean="0">
                <a:solidFill>
                  <a:srgbClr val="FF0000"/>
                </a:solidFill>
                <a:latin typeface="Arial" pitchFamily="34" charset="0"/>
              </a:rPr>
              <a:t>شبکه جهاني وب</a:t>
            </a:r>
            <a:r>
              <a:rPr lang="en-US" sz="2400" dirty="0" smtClean="0">
                <a:solidFill>
                  <a:srgbClr val="FF0000"/>
                </a:solidFill>
                <a:latin typeface="Arial" pitchFamily="34" charset="0"/>
              </a:rPr>
              <a:t>World Wide Web </a:t>
            </a:r>
            <a:r>
              <a:rPr lang="fa-IR" sz="2400" dirty="0" smtClean="0">
                <a:solidFill>
                  <a:srgbClr val="FF0000"/>
                </a:solidFill>
                <a:latin typeface="Arial" pitchFamily="34" charset="0"/>
              </a:rPr>
              <a:t>: </a:t>
            </a:r>
            <a:r>
              <a:rPr lang="fa-IR" sz="2400" dirty="0" smtClean="0">
                <a:latin typeface="Arial" pitchFamily="34" charset="0"/>
              </a:rPr>
              <a:t>به مجموعه اسنادی گفته می شود که بصورت صفحات خاصی به نام صفحات وب بر روی شبکه اینترنت قرار دارد. هر صفحه وب می تواند ترکیبی از متن، تصویر، صدا، فیلم و ... باشد. صفحات وب از طریق فراپیوند </a:t>
            </a:r>
            <a:r>
              <a:rPr lang="en-US" sz="2400" dirty="0" smtClean="0">
                <a:latin typeface="Arial" pitchFamily="34" charset="0"/>
              </a:rPr>
              <a:t>Hyperlink</a:t>
            </a:r>
            <a:r>
              <a:rPr lang="fa-IR" sz="2400" dirty="0" smtClean="0">
                <a:latin typeface="Arial" pitchFamily="34" charset="0"/>
              </a:rPr>
              <a:t> به یکدیگر مرتبط می شوند.</a:t>
            </a:r>
          </a:p>
          <a:p>
            <a:pPr algn="just" rtl="1"/>
            <a:r>
              <a:rPr lang="fa-IR" sz="2400" dirty="0" smtClean="0">
                <a:solidFill>
                  <a:srgbClr val="FF0000"/>
                </a:solidFill>
                <a:latin typeface="Arial" pitchFamily="34" charset="0"/>
              </a:rPr>
              <a:t>پروتکل های انتقال اطلاعات:</a:t>
            </a:r>
            <a:endParaRPr lang="en-US" sz="2400" dirty="0" smtClean="0">
              <a:solidFill>
                <a:srgbClr val="FF0000"/>
              </a:solidFill>
              <a:latin typeface="Arial" pitchFamily="34" charset="0"/>
            </a:endParaRPr>
          </a:p>
          <a:p>
            <a:pPr marL="514350" indent="-514350" algn="just" rtl="1">
              <a:buFont typeface="+mj-lt"/>
              <a:buAutoNum type="arabicPeriod"/>
            </a:pPr>
            <a:r>
              <a:rPr lang="en-US" sz="2400" dirty="0" smtClean="0">
                <a:latin typeface="Arial" pitchFamily="34" charset="0"/>
              </a:rPr>
              <a:t>HTTP</a:t>
            </a:r>
            <a:r>
              <a:rPr lang="fa-IR" sz="2400" dirty="0" smtClean="0">
                <a:latin typeface="Arial" pitchFamily="34" charset="0"/>
              </a:rPr>
              <a:t>: برای انتقال درخواست ها از یک مرورگر وب به یک </a:t>
            </a:r>
            <a:r>
              <a:rPr lang="en-US" sz="2400" dirty="0" smtClean="0">
                <a:latin typeface="Arial" pitchFamily="34" charset="0"/>
              </a:rPr>
              <a:t>Web Server</a:t>
            </a:r>
            <a:r>
              <a:rPr lang="fa-IR" sz="2400" dirty="0" smtClean="0">
                <a:latin typeface="Arial" pitchFamily="34" charset="0"/>
              </a:rPr>
              <a:t> و بازگرداندن صفحه ها از سرویس دهنده وب به مرورگر درخواست کننده استفاده می شود.</a:t>
            </a:r>
          </a:p>
          <a:p>
            <a:pPr marL="514350" indent="-514350" algn="just" rtl="1">
              <a:buFont typeface="+mj-lt"/>
              <a:buAutoNum type="arabicPeriod"/>
            </a:pPr>
            <a:r>
              <a:rPr lang="en-US" sz="2400" dirty="0" smtClean="0">
                <a:latin typeface="Arial" pitchFamily="34" charset="0"/>
              </a:rPr>
              <a:t>HTTPS</a:t>
            </a:r>
            <a:r>
              <a:rPr lang="fa-IR" sz="2400" dirty="0" smtClean="0">
                <a:latin typeface="Arial" pitchFamily="34" charset="0"/>
              </a:rPr>
              <a:t>: امکان رمزگذاری بر روی اطلاعات و انتقال آن هارا از طریق یک درگاه امن را فراهم می کند. این پروتکل از طریق مکانیزم امنیتی </a:t>
            </a:r>
            <a:r>
              <a:rPr lang="en-US" sz="2400" dirty="0" smtClean="0">
                <a:latin typeface="Arial" pitchFamily="34" charset="0"/>
              </a:rPr>
              <a:t>SSL</a:t>
            </a:r>
            <a:r>
              <a:rPr lang="fa-IR" sz="2400" dirty="0" smtClean="0">
                <a:latin typeface="Arial" pitchFamily="34" charset="0"/>
              </a:rPr>
              <a:t> امکان اجرای پروتکل </a:t>
            </a:r>
            <a:r>
              <a:rPr lang="en-US" sz="2400" dirty="0" smtClean="0">
                <a:latin typeface="Arial" pitchFamily="34" charset="0"/>
              </a:rPr>
              <a:t>HTTP</a:t>
            </a:r>
            <a:r>
              <a:rPr lang="fa-IR" sz="2400" dirty="0" smtClean="0">
                <a:latin typeface="Arial" pitchFamily="34" charset="0"/>
              </a:rPr>
              <a:t> را فراهم می کند. به این ترتیب امکان شنود و شناسایی اطلاعات از بین می رود.</a:t>
            </a:r>
          </a:p>
          <a:p>
            <a:pPr marL="514350" indent="-514350" algn="just" rtl="1">
              <a:buFont typeface="+mj-lt"/>
              <a:buAutoNum type="arabicPeriod"/>
            </a:pPr>
            <a:r>
              <a:rPr lang="en-US" sz="2400" dirty="0" smtClean="0">
                <a:latin typeface="Arial" pitchFamily="34" charset="0"/>
              </a:rPr>
              <a:t>FTP</a:t>
            </a:r>
            <a:r>
              <a:rPr lang="fa-IR" sz="2400" dirty="0" smtClean="0">
                <a:latin typeface="Arial" pitchFamily="34" charset="0"/>
              </a:rPr>
              <a:t>: یک پروتکل سریع در سطح برنامه کاربردی است و برای انتقال فایل ها بین رایانه های راه دور شبکه استفاده می شود.</a:t>
            </a:r>
            <a:r>
              <a:rPr lang="en-US" sz="2400" dirty="0" smtClean="0">
                <a:latin typeface="Arial" pitchFamily="34" charset="0"/>
              </a:rPr>
              <a:t>(Download, Upload)</a:t>
            </a:r>
          </a:p>
          <a:p>
            <a:pPr marL="0" indent="0" algn="just" rtl="1">
              <a:buNone/>
            </a:pPr>
            <a:r>
              <a:rPr lang="fa-IR" sz="2400" b="1" dirty="0" smtClean="0">
                <a:solidFill>
                  <a:srgbClr val="FF0000"/>
                </a:solidFill>
                <a:latin typeface="Arial" pitchFamily="34" charset="0"/>
              </a:rPr>
              <a:t>وب سایت: </a:t>
            </a:r>
            <a:r>
              <a:rPr lang="fa-IR" sz="2400" dirty="0" smtClean="0">
                <a:latin typeface="Arial" pitchFamily="34" charset="0"/>
              </a:rPr>
              <a:t>مجموعه ای از صفحات وب، فایل ها و بانک های اطلاعاتی مرتبط به هم را که بر روی یک رایانه سرویس دهنده وب در شبکه اینترنت قرار داده شده است وب سایت می گویند.</a:t>
            </a:r>
          </a:p>
          <a:p>
            <a:pPr algn="just" rtl="1"/>
            <a:endParaRPr lang="en-US"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F8830376-3F49-4310-8A3B-6CD828100627}" type="slidenum">
              <a:rPr lang="en-US" smtClean="0"/>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30987"/>
          </a:xfrm>
        </p:spPr>
        <p:txBody>
          <a:bodyPr/>
          <a:lstStyle/>
          <a:p>
            <a:pPr algn="ctr"/>
            <a:r>
              <a:rPr lang="fa-IR" sz="2800" b="1" dirty="0">
                <a:solidFill>
                  <a:srgbClr val="04617B"/>
                </a:solidFill>
              </a:rPr>
              <a:t>شبکه</a:t>
            </a:r>
            <a:endParaRPr lang="en-US" sz="2800" b="1" dirty="0"/>
          </a:p>
        </p:txBody>
      </p:sp>
      <p:sp>
        <p:nvSpPr>
          <p:cNvPr id="3" name="Content Placeholder 2"/>
          <p:cNvSpPr>
            <a:spLocks noGrp="1"/>
          </p:cNvSpPr>
          <p:nvPr>
            <p:ph idx="1"/>
          </p:nvPr>
        </p:nvSpPr>
        <p:spPr>
          <a:xfrm>
            <a:off x="533400" y="1371600"/>
            <a:ext cx="8153400" cy="4984750"/>
          </a:xfrm>
        </p:spPr>
        <p:txBody>
          <a:bodyPr/>
          <a:lstStyle/>
          <a:p>
            <a:pPr algn="r" rtl="1"/>
            <a:r>
              <a:rPr lang="en-US" sz="2400" dirty="0" smtClean="0"/>
              <a:t>URL</a:t>
            </a:r>
            <a:r>
              <a:rPr lang="fa-IR" sz="2400" dirty="0" smtClean="0"/>
              <a:t>: اگر کاربر بخواهد به یک وب سایت یا صفحه خاصی از یک وب سایت مراجعه کند باید آدرس آن صفحه وب را در اینترنت بداند. به این آدرس، آدرس اینترنتی منبع</a:t>
            </a:r>
            <a:r>
              <a:rPr lang="en-US" sz="2400" dirty="0" smtClean="0"/>
              <a:t> Uniform Resource Locator </a:t>
            </a:r>
            <a:r>
              <a:rPr lang="fa-IR" sz="2400" dirty="0" smtClean="0"/>
              <a:t> گفته می شود.</a:t>
            </a:r>
          </a:p>
          <a:p>
            <a:pPr algn="r" rtl="1"/>
            <a:r>
              <a:rPr lang="fa-IR" sz="2400" dirty="0" smtClean="0"/>
              <a:t>به آدرس منحصر به فرد هر منبع در اینترنت </a:t>
            </a:r>
            <a:r>
              <a:rPr lang="en-US" sz="2400" dirty="0" smtClean="0"/>
              <a:t>URL </a:t>
            </a:r>
            <a:r>
              <a:rPr lang="fa-IR" sz="2400" dirty="0" smtClean="0"/>
              <a:t> گفته می شود.</a:t>
            </a:r>
          </a:p>
          <a:p>
            <a:pPr algn="r" rtl="1"/>
            <a:endParaRPr lang="en-US" dirty="0"/>
          </a:p>
        </p:txBody>
      </p:sp>
      <p:sp>
        <p:nvSpPr>
          <p:cNvPr id="5" name="Slide Number Placeholder 4"/>
          <p:cNvSpPr>
            <a:spLocks noGrp="1"/>
          </p:cNvSpPr>
          <p:nvPr>
            <p:ph type="sldNum" sz="quarter" idx="12"/>
          </p:nvPr>
        </p:nvSpPr>
        <p:spPr/>
        <p:txBody>
          <a:bodyPr/>
          <a:lstStyle/>
          <a:p>
            <a:fld id="{F8830376-3F49-4310-8A3B-6CD828100627}" type="slidenum">
              <a:rPr lang="en-US" smtClean="0"/>
              <a:t>31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724663055"/>
              </p:ext>
            </p:extLst>
          </p:nvPr>
        </p:nvGraphicFramePr>
        <p:xfrm>
          <a:off x="1447800" y="3352800"/>
          <a:ext cx="6096000" cy="74168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en-US" dirty="0" smtClean="0"/>
                        <a:t>http://</a:t>
                      </a:r>
                      <a:endParaRPr lang="en-US" dirty="0"/>
                    </a:p>
                  </a:txBody>
                  <a:tcPr/>
                </a:tc>
                <a:tc>
                  <a:txBody>
                    <a:bodyPr/>
                    <a:lstStyle/>
                    <a:p>
                      <a:pPr algn="ctr"/>
                      <a:r>
                        <a:rPr lang="en-US" dirty="0" smtClean="0"/>
                        <a:t>www.sanjesh.org</a:t>
                      </a:r>
                      <a:endParaRPr lang="en-US" dirty="0"/>
                    </a:p>
                  </a:txBody>
                  <a:tcPr/>
                </a:tc>
                <a:tc>
                  <a:txBody>
                    <a:bodyPr/>
                    <a:lstStyle/>
                    <a:p>
                      <a:pPr algn="ctr"/>
                      <a:r>
                        <a:rPr lang="en-US" dirty="0" smtClean="0"/>
                        <a:t>/index.htm</a:t>
                      </a:r>
                      <a:endParaRPr lang="en-US" dirty="0"/>
                    </a:p>
                  </a:txBody>
                  <a:tcPr/>
                </a:tc>
              </a:tr>
              <a:tr h="370840">
                <a:tc>
                  <a:txBody>
                    <a:bodyPr/>
                    <a:lstStyle/>
                    <a:p>
                      <a:pPr algn="ctr"/>
                      <a:r>
                        <a:rPr lang="fa-IR" dirty="0" smtClean="0"/>
                        <a:t>پروتکل</a:t>
                      </a:r>
                      <a:endParaRPr lang="en-US" dirty="0"/>
                    </a:p>
                  </a:txBody>
                  <a:tcPr/>
                </a:tc>
                <a:tc>
                  <a:txBody>
                    <a:bodyPr/>
                    <a:lstStyle/>
                    <a:p>
                      <a:pPr algn="ctr"/>
                      <a:r>
                        <a:rPr lang="fa-IR" dirty="0" smtClean="0"/>
                        <a:t>نام دامنه-نام سرور</a:t>
                      </a:r>
                      <a:endParaRPr lang="en-US" dirty="0"/>
                    </a:p>
                  </a:txBody>
                  <a:tcPr/>
                </a:tc>
                <a:tc>
                  <a:txBody>
                    <a:bodyPr/>
                    <a:lstStyle/>
                    <a:p>
                      <a:pPr algn="ctr"/>
                      <a:r>
                        <a:rPr lang="fa-IR" dirty="0" smtClean="0"/>
                        <a:t>صفحه وب</a:t>
                      </a:r>
                      <a:endParaRPr lang="en-US" dirty="0"/>
                    </a:p>
                  </a:txBody>
                  <a:tcPr/>
                </a:tc>
              </a:tr>
            </a:tbl>
          </a:graphicData>
        </a:graphic>
      </p:graphicFrame>
    </p:spTree>
    <p:extLst>
      <p:ext uri="{BB962C8B-B14F-4D97-AF65-F5344CB8AC3E}">
        <p14:creationId xmlns:p14="http://schemas.microsoft.com/office/powerpoint/2010/main" val="8721332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77012"/>
          </a:xfrm>
        </p:spPr>
        <p:txBody>
          <a:bodyPr>
            <a:normAutofit/>
          </a:bodyPr>
          <a:lstStyle/>
          <a:p>
            <a:pPr algn="ctr"/>
            <a:r>
              <a:rPr lang="fa-IR" sz="2800" b="1" dirty="0">
                <a:solidFill>
                  <a:srgbClr val="04617B"/>
                </a:solidFill>
              </a:rPr>
              <a:t>شبکه</a:t>
            </a:r>
            <a:endParaRPr lang="en-US" sz="2800" b="1" dirty="0"/>
          </a:p>
        </p:txBody>
      </p:sp>
      <p:sp>
        <p:nvSpPr>
          <p:cNvPr id="3" name="Content Placeholder 2"/>
          <p:cNvSpPr>
            <a:spLocks noGrp="1"/>
          </p:cNvSpPr>
          <p:nvPr>
            <p:ph idx="1"/>
          </p:nvPr>
        </p:nvSpPr>
        <p:spPr>
          <a:xfrm>
            <a:off x="457200" y="1371600"/>
            <a:ext cx="8229600" cy="4953000"/>
          </a:xfrm>
        </p:spPr>
        <p:txBody>
          <a:bodyPr>
            <a:normAutofit/>
          </a:bodyPr>
          <a:lstStyle/>
          <a:p>
            <a:pPr algn="r" rtl="1"/>
            <a:r>
              <a:rPr lang="fa-IR" sz="2400" dirty="0" smtClean="0"/>
              <a:t>دامنه برخی از کشورها در اینترنت</a:t>
            </a:r>
          </a:p>
          <a:p>
            <a:pPr algn="r" rtl="1"/>
            <a:endParaRPr lang="fa-IR" sz="2400" dirty="0" smtClean="0"/>
          </a:p>
          <a:p>
            <a:pPr algn="r" rtl="1"/>
            <a:endParaRPr lang="fa-IR" sz="2400" dirty="0"/>
          </a:p>
          <a:p>
            <a:pPr algn="r" rtl="1"/>
            <a:endParaRPr lang="fa-IR" sz="2400" dirty="0" smtClean="0"/>
          </a:p>
          <a:p>
            <a:pPr algn="r" rtl="1"/>
            <a:endParaRPr lang="fa-IR" sz="2400" dirty="0" smtClean="0"/>
          </a:p>
          <a:p>
            <a:pPr algn="r" rtl="1"/>
            <a:endParaRPr lang="fa-IR" sz="2400" dirty="0"/>
          </a:p>
          <a:p>
            <a:pPr algn="r" rtl="1"/>
            <a:r>
              <a:rPr lang="fa-IR" sz="2400" dirty="0" smtClean="0"/>
              <a:t>دامنه انواع سازمان ها در اینترنت</a:t>
            </a:r>
          </a:p>
        </p:txBody>
      </p:sp>
      <p:sp>
        <p:nvSpPr>
          <p:cNvPr id="4" name="Slide Number Placeholder 3"/>
          <p:cNvSpPr>
            <a:spLocks noGrp="1"/>
          </p:cNvSpPr>
          <p:nvPr>
            <p:ph type="sldNum" sz="quarter" idx="12"/>
          </p:nvPr>
        </p:nvSpPr>
        <p:spPr/>
        <p:txBody>
          <a:bodyPr/>
          <a:lstStyle/>
          <a:p>
            <a:fld id="{F8830376-3F49-4310-8A3B-6CD828100627}" type="slidenum">
              <a:rPr lang="en-US" smtClean="0"/>
              <a:t>32</a:t>
            </a:fld>
            <a:endParaRPr lang="en-US"/>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2307" r="770" b="4448"/>
          <a:stretch/>
        </p:blipFill>
        <p:spPr>
          <a:xfrm>
            <a:off x="419100" y="1395413"/>
            <a:ext cx="4533900" cy="2415382"/>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3505" b="3488"/>
          <a:stretch/>
        </p:blipFill>
        <p:spPr>
          <a:xfrm>
            <a:off x="411480" y="4167187"/>
            <a:ext cx="4545501" cy="2005013"/>
          </a:xfrm>
          <a:prstGeom prst="rect">
            <a:avLst/>
          </a:prstGeom>
        </p:spPr>
      </p:pic>
    </p:spTree>
    <p:extLst>
      <p:ext uri="{BB962C8B-B14F-4D97-AF65-F5344CB8AC3E}">
        <p14:creationId xmlns:p14="http://schemas.microsoft.com/office/powerpoint/2010/main" val="25267196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72338"/>
            <a:ext cx="8229600" cy="667512"/>
          </a:xfrm>
        </p:spPr>
        <p:txBody>
          <a:bodyPr anchor="ctr">
            <a:noAutofit/>
          </a:bodyPr>
          <a:lstStyle/>
          <a:p>
            <a:pPr algn="ctr"/>
            <a:r>
              <a:rPr lang="fa-IR" sz="2800" b="1" dirty="0" smtClean="0"/>
              <a:t>شبکه</a:t>
            </a:r>
            <a:endParaRPr lang="en-US" sz="2800" b="1" dirty="0"/>
          </a:p>
        </p:txBody>
      </p:sp>
      <p:sp>
        <p:nvSpPr>
          <p:cNvPr id="3" name="Content Placeholder 2"/>
          <p:cNvSpPr>
            <a:spLocks noGrp="1"/>
          </p:cNvSpPr>
          <p:nvPr>
            <p:ph idx="1"/>
          </p:nvPr>
        </p:nvSpPr>
        <p:spPr>
          <a:xfrm>
            <a:off x="457200" y="1371600"/>
            <a:ext cx="8229600" cy="4953000"/>
          </a:xfrm>
        </p:spPr>
        <p:txBody>
          <a:bodyPr>
            <a:normAutofit/>
          </a:bodyPr>
          <a:lstStyle/>
          <a:p>
            <a:pPr algn="just" rtl="1">
              <a:buNone/>
            </a:pPr>
            <a:r>
              <a:rPr lang="fa-IR" sz="2400" dirty="0" smtClean="0">
                <a:latin typeface="Arial" pitchFamily="34" charset="0"/>
              </a:rPr>
              <a:t>روش هاي اتصال به اينترنت:</a:t>
            </a:r>
          </a:p>
          <a:p>
            <a:pPr lvl="1" algn="just" rtl="1">
              <a:buFont typeface="Wingdings" pitchFamily="2" charset="2"/>
              <a:buChar char="§"/>
            </a:pPr>
            <a:r>
              <a:rPr lang="en-US" sz="2400" dirty="0" smtClean="0">
                <a:latin typeface="Arial" pitchFamily="34" charset="0"/>
              </a:rPr>
              <a:t>Dial up</a:t>
            </a:r>
          </a:p>
          <a:p>
            <a:pPr lvl="1" algn="just" rtl="1">
              <a:buFont typeface="Wingdings" pitchFamily="2" charset="2"/>
              <a:buChar char="§"/>
            </a:pPr>
            <a:endParaRPr lang="en-US" sz="2400" dirty="0">
              <a:latin typeface="Arial" pitchFamily="34" charset="0"/>
            </a:endParaRPr>
          </a:p>
          <a:p>
            <a:pPr lvl="1" algn="just" rtl="1">
              <a:buFont typeface="Wingdings" pitchFamily="2" charset="2"/>
              <a:buChar char="§"/>
            </a:pPr>
            <a:endParaRPr lang="fa-IR" sz="2400" dirty="0" smtClean="0">
              <a:latin typeface="Arial" pitchFamily="34" charset="0"/>
            </a:endParaRPr>
          </a:p>
          <a:p>
            <a:pPr lvl="1" algn="just" rtl="1">
              <a:buFont typeface="Wingdings" pitchFamily="2" charset="2"/>
              <a:buChar char="§"/>
            </a:pPr>
            <a:endParaRPr lang="fa-IR" sz="2400" dirty="0">
              <a:latin typeface="Arial" pitchFamily="34" charset="0"/>
            </a:endParaRPr>
          </a:p>
          <a:p>
            <a:pPr lvl="1" algn="just" rtl="1">
              <a:buFont typeface="Wingdings" pitchFamily="2" charset="2"/>
              <a:buChar char="§"/>
            </a:pPr>
            <a:endParaRPr lang="fa-IR" sz="2400" dirty="0" smtClean="0">
              <a:latin typeface="Arial" pitchFamily="34" charset="0"/>
            </a:endParaRPr>
          </a:p>
          <a:p>
            <a:pPr lvl="1" algn="just" rtl="1">
              <a:buFont typeface="Wingdings" pitchFamily="2" charset="2"/>
              <a:buChar char="§"/>
            </a:pPr>
            <a:r>
              <a:rPr lang="en-US" sz="2400" dirty="0" smtClean="0">
                <a:latin typeface="Arial" pitchFamily="34" charset="0"/>
              </a:rPr>
              <a:t>Broad Band</a:t>
            </a:r>
            <a:r>
              <a:rPr lang="fa-IR" sz="2400" dirty="0" smtClean="0">
                <a:latin typeface="Arial" pitchFamily="34" charset="0"/>
              </a:rPr>
              <a:t>:</a:t>
            </a:r>
          </a:p>
          <a:p>
            <a:pPr marL="850392" lvl="1" indent="-457200" algn="just" rtl="1">
              <a:buFont typeface="+mj-lt"/>
              <a:buAutoNum type="arabicPeriod"/>
            </a:pPr>
            <a:r>
              <a:rPr lang="fa-IR" sz="2400" dirty="0" smtClean="0">
                <a:latin typeface="Arial" pitchFamily="34" charset="0"/>
              </a:rPr>
              <a:t>خطوط دیجیتال تلفن</a:t>
            </a:r>
          </a:p>
          <a:p>
            <a:pPr marL="850392" lvl="1" indent="-457200" algn="just" rtl="1">
              <a:buFont typeface="+mj-lt"/>
              <a:buAutoNum type="arabicPeriod"/>
            </a:pPr>
            <a:r>
              <a:rPr lang="en-US" sz="2400" dirty="0" smtClean="0">
                <a:latin typeface="Arial" pitchFamily="34" charset="0"/>
              </a:rPr>
              <a:t>Wi-Fi</a:t>
            </a:r>
            <a:r>
              <a:rPr lang="fa-IR" sz="2400" dirty="0" smtClean="0">
                <a:latin typeface="Arial" pitchFamily="34" charset="0"/>
              </a:rPr>
              <a:t>:</a:t>
            </a:r>
            <a:r>
              <a:rPr lang="en-US" sz="2400" dirty="0" smtClean="0">
                <a:latin typeface="Arial" pitchFamily="34" charset="0"/>
              </a:rPr>
              <a:t>5Mbps</a:t>
            </a:r>
            <a:r>
              <a:rPr lang="fa-IR" sz="2400" dirty="0" smtClean="0">
                <a:latin typeface="Arial" pitchFamily="34" charset="0"/>
              </a:rPr>
              <a:t> </a:t>
            </a:r>
            <a:r>
              <a:rPr lang="fa-IR" sz="2400" dirty="0" smtClean="0">
                <a:latin typeface="Arial" pitchFamily="34" charset="0"/>
              </a:rPr>
              <a:t>و </a:t>
            </a:r>
            <a:r>
              <a:rPr lang="en-US" sz="2400" dirty="0">
                <a:latin typeface="Arial" pitchFamily="34" charset="0"/>
              </a:rPr>
              <a:t>Wi Max</a:t>
            </a:r>
            <a:r>
              <a:rPr lang="fa-IR" sz="2400" dirty="0">
                <a:latin typeface="Arial" pitchFamily="34" charset="0"/>
              </a:rPr>
              <a:t>:حداکثر </a:t>
            </a:r>
            <a:r>
              <a:rPr lang="en-US" sz="2400" dirty="0">
                <a:latin typeface="Arial" pitchFamily="34" charset="0"/>
              </a:rPr>
              <a:t>70MBPS</a:t>
            </a:r>
            <a:r>
              <a:rPr lang="fa-IR" sz="2400" dirty="0">
                <a:latin typeface="Arial" pitchFamily="34" charset="0"/>
              </a:rPr>
              <a:t> </a:t>
            </a:r>
            <a:endParaRPr lang="fa-IR" sz="2400" dirty="0" smtClean="0">
              <a:latin typeface="Arial" pitchFamily="34" charset="0"/>
            </a:endParaRPr>
          </a:p>
          <a:p>
            <a:pPr marL="850392" lvl="1" indent="-457200" algn="just" rtl="1">
              <a:buFont typeface="+mj-lt"/>
              <a:buAutoNum type="arabicPeriod"/>
            </a:pPr>
            <a:r>
              <a:rPr lang="en-US" sz="2400" dirty="0" smtClean="0">
                <a:latin typeface="Arial" pitchFamily="34" charset="0"/>
              </a:rPr>
              <a:t>Satellite</a:t>
            </a:r>
            <a:endParaRPr lang="fa-IR" sz="2400" dirty="0" smtClean="0">
              <a:latin typeface="Arial" pitchFamily="34" charset="0"/>
            </a:endParaRPr>
          </a:p>
          <a:p>
            <a:pPr lvl="1" algn="just" rtl="1">
              <a:buFont typeface="Wingdings" pitchFamily="2" charset="2"/>
              <a:buChar char="§"/>
            </a:pPr>
            <a:endParaRPr lang="fa-IR" dirty="0" smtClean="0">
              <a:latin typeface="Arial" pitchFamily="34" charset="0"/>
              <a:cs typeface="Arial" pitchFamily="34" charset="0"/>
            </a:endParaRPr>
          </a:p>
          <a:p>
            <a:pPr algn="just" rtl="1"/>
            <a:endParaRPr lang="en-US" dirty="0">
              <a:latin typeface="Arial" pitchFamily="34" charset="0"/>
              <a:cs typeface="Arial"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530" y="1371600"/>
            <a:ext cx="1981200" cy="2442342"/>
          </a:xfrm>
          <a:prstGeom prst="rect">
            <a:avLst/>
          </a:prstGeom>
        </p:spPr>
      </p:pic>
      <p:sp>
        <p:nvSpPr>
          <p:cNvPr id="5" name="Slide Number Placeholder 4"/>
          <p:cNvSpPr>
            <a:spLocks noGrp="1"/>
          </p:cNvSpPr>
          <p:nvPr>
            <p:ph type="sldNum" sz="quarter" idx="12"/>
          </p:nvPr>
        </p:nvSpPr>
        <p:spPr/>
        <p:txBody>
          <a:bodyPr/>
          <a:lstStyle/>
          <a:p>
            <a:fld id="{F8830376-3F49-4310-8A3B-6CD828100627}" type="slidenum">
              <a:rPr lang="en-US" smtClean="0"/>
              <a:t>33</a:t>
            </a:fld>
            <a:endParaRPr lang="en-US"/>
          </a:p>
        </p:txBody>
      </p:sp>
    </p:spTree>
    <p:extLst>
      <p:ext uri="{BB962C8B-B14F-4D97-AF65-F5344CB8AC3E}">
        <p14:creationId xmlns:p14="http://schemas.microsoft.com/office/powerpoint/2010/main" val="16744931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chor="ctr">
            <a:normAutofit/>
          </a:bodyPr>
          <a:lstStyle/>
          <a:p>
            <a:pPr algn="ctr" rtl="1"/>
            <a:r>
              <a:rPr lang="fa-IR" sz="2800" b="1" dirty="0" smtClean="0"/>
              <a:t>تاريخچه کامپيوتر</a:t>
            </a:r>
            <a:endParaRPr lang="en-US" sz="2800" b="1" dirty="0"/>
          </a:p>
        </p:txBody>
      </p:sp>
      <p:sp>
        <p:nvSpPr>
          <p:cNvPr id="3" name="Content Placeholder 2"/>
          <p:cNvSpPr>
            <a:spLocks noGrp="1"/>
          </p:cNvSpPr>
          <p:nvPr>
            <p:ph idx="1"/>
          </p:nvPr>
        </p:nvSpPr>
        <p:spPr>
          <a:xfrm>
            <a:off x="483358" y="1669415"/>
            <a:ext cx="8229600" cy="4389120"/>
          </a:xfrm>
        </p:spPr>
        <p:txBody>
          <a:bodyPr>
            <a:normAutofit/>
          </a:bodyPr>
          <a:lstStyle/>
          <a:p>
            <a:pPr marL="514350" indent="-514350" algn="just" rtl="1">
              <a:buFont typeface="+mj-lt"/>
              <a:buAutoNum type="arabicPeriod"/>
            </a:pPr>
            <a:r>
              <a:rPr lang="fa-IR" sz="2400" dirty="0" smtClean="0">
                <a:latin typeface="Arial" pitchFamily="34" charset="0"/>
              </a:rPr>
              <a:t>نسل اول(1945-1955):لامپ خلا</a:t>
            </a:r>
          </a:p>
          <a:p>
            <a:pPr marL="514350" indent="-514350" algn="just" rtl="1">
              <a:buFont typeface="+mj-lt"/>
              <a:buAutoNum type="arabicPeriod"/>
            </a:pPr>
            <a:r>
              <a:rPr lang="fa-IR" sz="2400" dirty="0" smtClean="0">
                <a:latin typeface="Arial" pitchFamily="34" charset="0"/>
              </a:rPr>
              <a:t>نسل دوم: سيستم هاي دسته اي(1955-1965)-ترانزيستور</a:t>
            </a:r>
          </a:p>
          <a:p>
            <a:pPr marL="514350" indent="-514350" algn="just" rtl="1">
              <a:buFont typeface="+mj-lt"/>
              <a:buAutoNum type="arabicPeriod"/>
            </a:pPr>
            <a:r>
              <a:rPr lang="fa-IR" sz="2400" dirty="0" smtClean="0">
                <a:latin typeface="Arial" pitchFamily="34" charset="0"/>
              </a:rPr>
              <a:t>نسل سوم: چند برنامگي(1965-1980)-مدارات مجتمع</a:t>
            </a:r>
          </a:p>
          <a:p>
            <a:pPr marL="514350" indent="-514350" algn="just" rtl="1">
              <a:buFont typeface="+mj-lt"/>
              <a:buAutoNum type="arabicPeriod"/>
            </a:pPr>
            <a:r>
              <a:rPr lang="fa-IR" sz="2400" dirty="0" smtClean="0">
                <a:latin typeface="Arial" pitchFamily="34" charset="0"/>
              </a:rPr>
              <a:t>نسل چهارم:1980 تا کنون - </a:t>
            </a:r>
            <a:r>
              <a:rPr lang="en-US" sz="2400" dirty="0" smtClean="0">
                <a:latin typeface="Arial" pitchFamily="34" charset="0"/>
              </a:rPr>
              <a:t>LSI</a:t>
            </a:r>
            <a:endParaRPr lang="en-US" sz="2400" dirty="0">
              <a:latin typeface="Arial" pitchFamily="34" charset="0"/>
            </a:endParaRPr>
          </a:p>
        </p:txBody>
      </p:sp>
      <p:sp>
        <p:nvSpPr>
          <p:cNvPr id="4" name="Slide Number Placeholder 3"/>
          <p:cNvSpPr>
            <a:spLocks noGrp="1"/>
          </p:cNvSpPr>
          <p:nvPr>
            <p:ph type="sldNum" sz="quarter" idx="12"/>
          </p:nvPr>
        </p:nvSpPr>
        <p:spPr/>
        <p:txBody>
          <a:bodyPr/>
          <a:lstStyle/>
          <a:p>
            <a:fld id="{F8830376-3F49-4310-8A3B-6CD828100627}" type="slidenum">
              <a:rPr lang="en-US" smtClean="0"/>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pPr algn="ctr"/>
            <a:r>
              <a:rPr lang="fa-IR" sz="2800" b="1" dirty="0" smtClean="0"/>
              <a:t>سیستم عامل</a:t>
            </a:r>
            <a:endParaRPr lang="en-US" sz="2800" b="1" dirty="0"/>
          </a:p>
        </p:txBody>
      </p:sp>
      <p:sp>
        <p:nvSpPr>
          <p:cNvPr id="3" name="Content Placeholder 2"/>
          <p:cNvSpPr>
            <a:spLocks noGrp="1"/>
          </p:cNvSpPr>
          <p:nvPr>
            <p:ph idx="1"/>
          </p:nvPr>
        </p:nvSpPr>
        <p:spPr>
          <a:xfrm>
            <a:off x="457200" y="1447800"/>
            <a:ext cx="8229600" cy="4724400"/>
          </a:xfrm>
        </p:spPr>
        <p:txBody>
          <a:bodyPr/>
          <a:lstStyle/>
          <a:p>
            <a:pPr marL="457200" indent="-457200" algn="just" rtl="1">
              <a:buFont typeface="Wingdings" pitchFamily="2" charset="2"/>
              <a:buChar char="Ø"/>
            </a:pPr>
            <a:r>
              <a:rPr lang="fa-IR" sz="2400" dirty="0"/>
              <a:t>تعريف</a:t>
            </a:r>
            <a:r>
              <a:rPr lang="en-US" sz="2400" dirty="0"/>
              <a:t>:</a:t>
            </a:r>
            <a:r>
              <a:rPr lang="fa-IR" sz="2400" dirty="0"/>
              <a:t>مجموعه‌ای از برنامه‌ها که برای مدیریت و کنترل عملیات کامپیوتر مورد استفاده قرار می‌گیرد. علاوه بر این سیستم عامل به عنوان رابط بین کاربر و سخت‌افزار عمل می‌کند.</a:t>
            </a:r>
          </a:p>
          <a:p>
            <a:pPr marL="457200" indent="-457200" algn="just" rtl="1">
              <a:buFont typeface="Wingdings" pitchFamily="2" charset="2"/>
              <a:buChar char="Ø"/>
            </a:pPr>
            <a:r>
              <a:rPr lang="fa-IR" sz="2400" dirty="0"/>
              <a:t>مزايا</a:t>
            </a:r>
          </a:p>
          <a:p>
            <a:pPr marL="457200" indent="-457200" algn="just" rtl="1">
              <a:buFont typeface="Wingdings" pitchFamily="2" charset="2"/>
              <a:buChar char="Ø"/>
            </a:pPr>
            <a:r>
              <a:rPr lang="fa-IR" sz="2400" dirty="0"/>
              <a:t>هدف</a:t>
            </a:r>
          </a:p>
          <a:p>
            <a:pPr marL="457200" indent="-457200" algn="just" rtl="1">
              <a:buFont typeface="Wingdings" pitchFamily="2" charset="2"/>
              <a:buChar char="Ø"/>
            </a:pPr>
            <a:r>
              <a:rPr lang="fa-IR" sz="2400" dirty="0"/>
              <a:t>انواع نرم افزار ها</a:t>
            </a:r>
            <a:endParaRPr lang="en-US" sz="2400" dirty="0"/>
          </a:p>
          <a:p>
            <a:pPr algn="r" rtl="1"/>
            <a:endParaRPr lang="en-US" dirty="0"/>
          </a:p>
        </p:txBody>
      </p:sp>
      <p:sp>
        <p:nvSpPr>
          <p:cNvPr id="4" name="Slide Number Placeholder 3"/>
          <p:cNvSpPr>
            <a:spLocks noGrp="1"/>
          </p:cNvSpPr>
          <p:nvPr>
            <p:ph type="sldNum" sz="quarter" idx="12"/>
          </p:nvPr>
        </p:nvSpPr>
        <p:spPr/>
        <p:txBody>
          <a:bodyPr/>
          <a:lstStyle/>
          <a:p>
            <a:fld id="{F8830376-3F49-4310-8A3B-6CD828100627}" type="slidenum">
              <a:rPr lang="en-US" smtClean="0"/>
              <a:t>5</a:t>
            </a:fld>
            <a:endParaRPr lang="en-US"/>
          </a:p>
        </p:txBody>
      </p:sp>
    </p:spTree>
    <p:extLst>
      <p:ext uri="{BB962C8B-B14F-4D97-AF65-F5344CB8AC3E}">
        <p14:creationId xmlns:p14="http://schemas.microsoft.com/office/powerpoint/2010/main" val="1685092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96112"/>
          </a:xfrm>
        </p:spPr>
        <p:txBody>
          <a:bodyPr anchor="ctr">
            <a:normAutofit/>
          </a:bodyPr>
          <a:lstStyle/>
          <a:p>
            <a:pPr algn="ctr" rtl="1"/>
            <a:r>
              <a:rPr lang="fa-IR" sz="2400" b="1" dirty="0" smtClean="0">
                <a:cs typeface="B Zar" pitchFamily="2" charset="-78"/>
              </a:rPr>
              <a:t>انواع سيستم عامل ها</a:t>
            </a:r>
            <a:endParaRPr lang="en-US" sz="2400" b="1" dirty="0">
              <a:cs typeface="B Zar" pitchFamily="2" charset="-78"/>
            </a:endParaRPr>
          </a:p>
        </p:txBody>
      </p:sp>
      <p:sp>
        <p:nvSpPr>
          <p:cNvPr id="3" name="Content Placeholder 2"/>
          <p:cNvSpPr>
            <a:spLocks noGrp="1"/>
          </p:cNvSpPr>
          <p:nvPr>
            <p:ph idx="1"/>
          </p:nvPr>
        </p:nvSpPr>
        <p:spPr>
          <a:xfrm>
            <a:off x="457200" y="1429512"/>
            <a:ext cx="8229600" cy="4926838"/>
          </a:xfrm>
        </p:spPr>
        <p:txBody>
          <a:bodyPr>
            <a:normAutofit/>
          </a:bodyPr>
          <a:lstStyle/>
          <a:p>
            <a:pPr marL="514350" indent="-514350" algn="just" rtl="1">
              <a:buFont typeface="+mj-lt"/>
              <a:buAutoNum type="arabicPeriod"/>
            </a:pPr>
            <a:r>
              <a:rPr lang="en-US" sz="2400" dirty="0" smtClean="0">
                <a:latin typeface="Arial" pitchFamily="34" charset="0"/>
              </a:rPr>
              <a:t>Dos</a:t>
            </a:r>
            <a:r>
              <a:rPr lang="fa-IR" sz="2400" dirty="0" smtClean="0">
                <a:latin typeface="Arial" pitchFamily="34" charset="0"/>
              </a:rPr>
              <a:t>: در سال 1981 توسط بيل گيتس – آخرين نسخه 1993-تک کاربره و مت</a:t>
            </a:r>
            <a:r>
              <a:rPr lang="fa-IR" sz="2400" dirty="0">
                <a:latin typeface="Arial" pitchFamily="34" charset="0"/>
              </a:rPr>
              <a:t>ن</a:t>
            </a:r>
            <a:r>
              <a:rPr lang="fa-IR" sz="2400" dirty="0" smtClean="0">
                <a:latin typeface="Arial" pitchFamily="34" charset="0"/>
              </a:rPr>
              <a:t>ي</a:t>
            </a:r>
          </a:p>
          <a:p>
            <a:pPr marL="514350" indent="-514350" algn="just" rtl="1">
              <a:buFont typeface="+mj-lt"/>
              <a:buAutoNum type="arabicPeriod"/>
            </a:pPr>
            <a:r>
              <a:rPr lang="en-US" sz="2400" dirty="0" smtClean="0">
                <a:latin typeface="Arial" pitchFamily="34" charset="0"/>
              </a:rPr>
              <a:t>Windows</a:t>
            </a:r>
            <a:r>
              <a:rPr lang="fa-IR" sz="2400" dirty="0" smtClean="0">
                <a:latin typeface="Arial" pitchFamily="34" charset="0"/>
              </a:rPr>
              <a:t>:</a:t>
            </a:r>
          </a:p>
          <a:p>
            <a:pPr marL="514350" indent="-514350" algn="just" rtl="1">
              <a:buFont typeface="Arial" pitchFamily="34" charset="0"/>
              <a:buChar char="•"/>
            </a:pPr>
            <a:r>
              <a:rPr lang="fa-IR" sz="2400" dirty="0" smtClean="0">
                <a:latin typeface="Arial" pitchFamily="34" charset="0"/>
              </a:rPr>
              <a:t>ويندوز 1.0 تحت </a:t>
            </a:r>
            <a:r>
              <a:rPr lang="en-US" sz="2400" dirty="0" smtClean="0">
                <a:latin typeface="Arial" pitchFamily="34" charset="0"/>
              </a:rPr>
              <a:t>Dos</a:t>
            </a:r>
            <a:r>
              <a:rPr lang="fa-IR" sz="2400" dirty="0" smtClean="0">
                <a:latin typeface="Arial" pitchFamily="34" charset="0"/>
              </a:rPr>
              <a:t>-2.0</a:t>
            </a:r>
            <a:r>
              <a:rPr lang="fa-IR" sz="2400" dirty="0">
                <a:latin typeface="Arial" pitchFamily="34" charset="0"/>
              </a:rPr>
              <a:t> </a:t>
            </a:r>
            <a:r>
              <a:rPr lang="fa-IR" sz="2400" dirty="0" smtClean="0">
                <a:latin typeface="Arial" pitchFamily="34" charset="0"/>
              </a:rPr>
              <a:t>-2.1-3.0-3.1-3.11</a:t>
            </a:r>
          </a:p>
          <a:p>
            <a:pPr marL="514350" indent="-514350" algn="just" rtl="1">
              <a:buFont typeface="Arial" pitchFamily="34" charset="0"/>
              <a:buChar char="•"/>
            </a:pPr>
            <a:r>
              <a:rPr lang="fa-IR" sz="2400" dirty="0" smtClean="0">
                <a:latin typeface="Arial" pitchFamily="34" charset="0"/>
              </a:rPr>
              <a:t>ويندوز 95: اواسط دهه 90- مستقل از </a:t>
            </a:r>
            <a:r>
              <a:rPr lang="en-US" sz="2400" dirty="0" smtClean="0">
                <a:latin typeface="Arial" pitchFamily="34" charset="0"/>
              </a:rPr>
              <a:t>Dos</a:t>
            </a:r>
            <a:r>
              <a:rPr lang="fa-IR" sz="2400" dirty="0" smtClean="0">
                <a:latin typeface="Arial" pitchFamily="34" charset="0"/>
              </a:rPr>
              <a:t>-تک کاربره- چند وظيفه اي و گرافيکي</a:t>
            </a:r>
          </a:p>
          <a:p>
            <a:pPr marL="514350" indent="-514350" algn="just" rtl="1">
              <a:buFont typeface="Arial" pitchFamily="34" charset="0"/>
              <a:buChar char="•"/>
            </a:pPr>
            <a:r>
              <a:rPr lang="fa-IR" sz="2400" dirty="0" smtClean="0">
                <a:latin typeface="Arial" pitchFamily="34" charset="0"/>
              </a:rPr>
              <a:t>ويندوز 98: سال 1998</a:t>
            </a:r>
          </a:p>
          <a:p>
            <a:pPr marL="514350" indent="-514350" algn="just" rtl="1">
              <a:buFont typeface="Arial" pitchFamily="34" charset="0"/>
              <a:buChar char="•"/>
            </a:pPr>
            <a:r>
              <a:rPr lang="fa-IR" sz="2400" dirty="0" smtClean="0">
                <a:latin typeface="Arial" pitchFamily="34" charset="0"/>
              </a:rPr>
              <a:t>ويندوز </a:t>
            </a:r>
            <a:r>
              <a:rPr lang="en-US" sz="2400" dirty="0" smtClean="0">
                <a:latin typeface="Arial" pitchFamily="34" charset="0"/>
              </a:rPr>
              <a:t>NT</a:t>
            </a:r>
            <a:r>
              <a:rPr lang="fa-IR" sz="2400" dirty="0" smtClean="0">
                <a:latin typeface="Arial" pitchFamily="34" charset="0"/>
              </a:rPr>
              <a:t>: اولين نسخه </a:t>
            </a:r>
            <a:r>
              <a:rPr lang="en-US" sz="2400" dirty="0" smtClean="0">
                <a:latin typeface="Arial" pitchFamily="34" charset="0"/>
              </a:rPr>
              <a:t>NT3.1</a:t>
            </a:r>
            <a:r>
              <a:rPr lang="fa-IR" sz="2400" dirty="0" smtClean="0">
                <a:latin typeface="Arial" pitchFamily="34" charset="0"/>
              </a:rPr>
              <a:t> در سال 1993-در سال 1996 </a:t>
            </a:r>
            <a:r>
              <a:rPr lang="en-US" sz="2400" dirty="0" smtClean="0">
                <a:latin typeface="Arial" pitchFamily="34" charset="0"/>
              </a:rPr>
              <a:t>NT4</a:t>
            </a:r>
          </a:p>
          <a:p>
            <a:pPr marL="514350" indent="-514350" algn="just" rtl="1">
              <a:buFont typeface="Arial" pitchFamily="34" charset="0"/>
              <a:buChar char="•"/>
            </a:pPr>
            <a:r>
              <a:rPr lang="fa-IR" sz="2400" dirty="0" smtClean="0">
                <a:latin typeface="Arial" pitchFamily="34" charset="0"/>
              </a:rPr>
              <a:t>ويندوز 2000: در فوريه سال 2000 در 4 ويرايش با قابليت هاي مختلف به بازار ارائه شد.</a:t>
            </a:r>
          </a:p>
          <a:p>
            <a:pPr marL="514350" indent="-514350" algn="just" rtl="1">
              <a:buNone/>
            </a:pP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F8830376-3F49-4310-8A3B-6CD828100627}" type="slidenum">
              <a:rPr lang="en-US" smtClean="0"/>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chor="ctr">
            <a:normAutofit/>
          </a:bodyPr>
          <a:lstStyle/>
          <a:p>
            <a:pPr algn="ctr" rtl="1"/>
            <a:r>
              <a:rPr lang="fa-IR" sz="2800" b="1" dirty="0" smtClean="0">
                <a:cs typeface="B Zar" pitchFamily="2" charset="-78"/>
              </a:rPr>
              <a:t>انواع سيستم عامل ها</a:t>
            </a:r>
            <a:endParaRPr lang="en-US" sz="2800" b="1" dirty="0">
              <a:cs typeface="B Zar" pitchFamily="2" charset="-78"/>
            </a:endParaRPr>
          </a:p>
        </p:txBody>
      </p:sp>
      <p:sp>
        <p:nvSpPr>
          <p:cNvPr id="3" name="Content Placeholder 2"/>
          <p:cNvSpPr>
            <a:spLocks noGrp="1"/>
          </p:cNvSpPr>
          <p:nvPr>
            <p:ph idx="1"/>
          </p:nvPr>
        </p:nvSpPr>
        <p:spPr>
          <a:xfrm>
            <a:off x="457200" y="1676400"/>
            <a:ext cx="8229600" cy="4800600"/>
          </a:xfrm>
        </p:spPr>
        <p:txBody>
          <a:bodyPr>
            <a:normAutofit/>
          </a:bodyPr>
          <a:lstStyle/>
          <a:p>
            <a:pPr algn="just" rtl="1">
              <a:buFont typeface="Arial" pitchFamily="34" charset="0"/>
              <a:buChar char="•"/>
            </a:pPr>
            <a:r>
              <a:rPr lang="fa-IR" sz="2400" dirty="0" smtClean="0">
                <a:latin typeface="Arial" pitchFamily="34" charset="0"/>
              </a:rPr>
              <a:t>ويندوز </a:t>
            </a:r>
            <a:r>
              <a:rPr lang="en-US" sz="2400" dirty="0" smtClean="0">
                <a:latin typeface="Arial" pitchFamily="34" charset="0"/>
              </a:rPr>
              <a:t>XP</a:t>
            </a:r>
            <a:r>
              <a:rPr lang="fa-IR" sz="2400" dirty="0" smtClean="0">
                <a:latin typeface="Arial" pitchFamily="34" charset="0"/>
              </a:rPr>
              <a:t>: فوريه سال 2001 در دونسخه </a:t>
            </a:r>
            <a:r>
              <a:rPr lang="en-US" sz="2400" dirty="0" smtClean="0">
                <a:latin typeface="Arial" pitchFamily="34" charset="0"/>
              </a:rPr>
              <a:t>Home</a:t>
            </a:r>
            <a:r>
              <a:rPr lang="fa-IR" sz="2400" dirty="0" smtClean="0">
                <a:latin typeface="Arial" pitchFamily="34" charset="0"/>
              </a:rPr>
              <a:t> و </a:t>
            </a:r>
            <a:r>
              <a:rPr lang="en-US" sz="2400" dirty="0" smtClean="0">
                <a:latin typeface="Arial" pitchFamily="34" charset="0"/>
              </a:rPr>
              <a:t>Professional</a:t>
            </a:r>
            <a:endParaRPr lang="fa-IR" sz="2400" dirty="0" smtClean="0">
              <a:latin typeface="Arial" pitchFamily="34" charset="0"/>
            </a:endParaRPr>
          </a:p>
          <a:p>
            <a:pPr algn="just" rtl="1">
              <a:buFont typeface="Arial" pitchFamily="34" charset="0"/>
              <a:buChar char="•"/>
            </a:pPr>
            <a:endParaRPr lang="fa-IR" sz="2400" dirty="0" smtClean="0">
              <a:latin typeface="Arial" pitchFamily="34" charset="0"/>
            </a:endParaRPr>
          </a:p>
          <a:p>
            <a:pPr algn="just" rtl="1">
              <a:buFont typeface="Arial" pitchFamily="34" charset="0"/>
              <a:buChar char="•"/>
            </a:pPr>
            <a:endParaRPr lang="fa-IR" sz="2400" dirty="0">
              <a:latin typeface="Arial" pitchFamily="34" charset="0"/>
            </a:endParaRPr>
          </a:p>
          <a:p>
            <a:pPr marL="0" indent="0" algn="just" rtl="1">
              <a:buNone/>
            </a:pPr>
            <a:endParaRPr lang="fa-IR" sz="2400" dirty="0">
              <a:latin typeface="Arial" pitchFamily="34" charset="0"/>
            </a:endParaRPr>
          </a:p>
          <a:p>
            <a:pPr marL="0" indent="0" algn="just" rtl="1">
              <a:buNone/>
            </a:pPr>
            <a:endParaRPr lang="en-US" sz="2400" dirty="0" smtClean="0">
              <a:latin typeface="Arial" pitchFamily="34" charset="0"/>
            </a:endParaRPr>
          </a:p>
          <a:p>
            <a:pPr algn="just" rtl="1">
              <a:buFont typeface="Arial" pitchFamily="34" charset="0"/>
              <a:buChar char="•"/>
            </a:pPr>
            <a:r>
              <a:rPr lang="fa-IR" sz="2400" dirty="0" smtClean="0">
                <a:latin typeface="Arial" pitchFamily="34" charset="0"/>
              </a:rPr>
              <a:t>ويندوز ويستا: ژانويه 2007- از لحاظ گرافيکي بسيار زيباتر از ويندوز </a:t>
            </a:r>
            <a:r>
              <a:rPr lang="en-US" sz="2400" dirty="0" err="1" smtClean="0">
                <a:latin typeface="Arial" pitchFamily="34" charset="0"/>
              </a:rPr>
              <a:t>xp</a:t>
            </a:r>
            <a:r>
              <a:rPr lang="fa-IR" sz="2400" dirty="0" smtClean="0">
                <a:latin typeface="Arial" pitchFamily="34" charset="0"/>
              </a:rPr>
              <a:t>- مهمترين پيشرفت امنيت بالا</a:t>
            </a:r>
          </a:p>
          <a:p>
            <a:pPr algn="just" rtl="1">
              <a:buFont typeface="Arial" pitchFamily="34" charset="0"/>
              <a:buChar char="•"/>
            </a:pPr>
            <a:endParaRPr lang="fa-IR" sz="2400" dirty="0" smtClean="0">
              <a:latin typeface="Arial" pitchFamily="34" charset="0"/>
            </a:endParaRPr>
          </a:p>
          <a:p>
            <a:pPr algn="just" rtl="1">
              <a:buFont typeface="Arial" pitchFamily="34" charset="0"/>
              <a:buChar char="•"/>
            </a:pPr>
            <a:endParaRPr lang="fa-IR" sz="2400" dirty="0">
              <a:latin typeface="Arial" pitchFamily="34" charset="0"/>
            </a:endParaRPr>
          </a:p>
          <a:p>
            <a:pPr algn="just" rtl="1">
              <a:buFont typeface="Arial" pitchFamily="34" charset="0"/>
              <a:buChar char="•"/>
            </a:pPr>
            <a:endParaRPr lang="fa-IR" sz="2400" dirty="0" smtClean="0">
              <a:latin typeface="Arial"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0900" y="2085504"/>
            <a:ext cx="2362200" cy="172449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7294" y="4508500"/>
            <a:ext cx="2466975" cy="1847850"/>
          </a:xfrm>
          <a:prstGeom prst="rect">
            <a:avLst/>
          </a:prstGeom>
        </p:spPr>
      </p:pic>
      <p:sp>
        <p:nvSpPr>
          <p:cNvPr id="6" name="Slide Number Placeholder 5"/>
          <p:cNvSpPr>
            <a:spLocks noGrp="1"/>
          </p:cNvSpPr>
          <p:nvPr>
            <p:ph type="sldNum" sz="quarter" idx="12"/>
          </p:nvPr>
        </p:nvSpPr>
        <p:spPr/>
        <p:txBody>
          <a:bodyPr/>
          <a:lstStyle/>
          <a:p>
            <a:fld id="{F8830376-3F49-4310-8A3B-6CD828100627}" type="slidenum">
              <a:rPr lang="en-US" smtClean="0"/>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chor="ctr">
            <a:normAutofit/>
          </a:bodyPr>
          <a:lstStyle/>
          <a:p>
            <a:pPr algn="ctr"/>
            <a:r>
              <a:rPr lang="fa-IR" sz="2800" b="1" dirty="0"/>
              <a:t>انواع </a:t>
            </a:r>
            <a:r>
              <a:rPr lang="fa-IR" sz="2800" b="1" dirty="0" smtClean="0"/>
              <a:t>س</a:t>
            </a:r>
            <a:r>
              <a:rPr lang="fa-IR" sz="2800" b="1" dirty="0"/>
              <a:t>ي</a:t>
            </a:r>
            <a:r>
              <a:rPr lang="fa-IR" sz="2800" b="1" dirty="0" smtClean="0"/>
              <a:t>ستم </a:t>
            </a:r>
            <a:r>
              <a:rPr lang="fa-IR" sz="2800" b="1" dirty="0"/>
              <a:t>عامل ها</a:t>
            </a:r>
            <a:endParaRPr lang="en-US" sz="2800" b="1" dirty="0">
              <a:cs typeface="B Zar" pitchFamily="2" charset="-78"/>
            </a:endParaRPr>
          </a:p>
        </p:txBody>
      </p:sp>
      <p:sp>
        <p:nvSpPr>
          <p:cNvPr id="3" name="Content Placeholder 2"/>
          <p:cNvSpPr>
            <a:spLocks noGrp="1"/>
          </p:cNvSpPr>
          <p:nvPr>
            <p:ph idx="1"/>
          </p:nvPr>
        </p:nvSpPr>
        <p:spPr>
          <a:xfrm>
            <a:off x="457200" y="1610570"/>
            <a:ext cx="8229600" cy="4866429"/>
          </a:xfrm>
        </p:spPr>
        <p:txBody>
          <a:bodyPr/>
          <a:lstStyle/>
          <a:p>
            <a:pPr lvl="0" algn="just" rtl="1">
              <a:buClr>
                <a:srgbClr val="0BD0D9"/>
              </a:buClr>
              <a:buFont typeface="Arial" pitchFamily="34" charset="0"/>
              <a:buChar char="•"/>
            </a:pPr>
            <a:r>
              <a:rPr lang="fa-IR" sz="2400" dirty="0" smtClean="0">
                <a:solidFill>
                  <a:prstClr val="black"/>
                </a:solidFill>
                <a:latin typeface="Arial" pitchFamily="34" charset="0"/>
              </a:rPr>
              <a:t>ويندوز </a:t>
            </a:r>
            <a:r>
              <a:rPr lang="fa-IR" sz="2400" dirty="0">
                <a:solidFill>
                  <a:prstClr val="black"/>
                </a:solidFill>
                <a:latin typeface="Arial" pitchFamily="34" charset="0"/>
              </a:rPr>
              <a:t>7</a:t>
            </a:r>
            <a:r>
              <a:rPr lang="fa-IR" sz="2400" dirty="0" smtClean="0">
                <a:solidFill>
                  <a:prstClr val="black"/>
                </a:solidFill>
                <a:latin typeface="Arial" pitchFamily="34" charset="0"/>
              </a:rPr>
              <a:t>: اواخر </a:t>
            </a:r>
            <a:r>
              <a:rPr lang="fa-IR" sz="2400" dirty="0">
                <a:solidFill>
                  <a:prstClr val="black"/>
                </a:solidFill>
                <a:latin typeface="Arial" pitchFamily="34" charset="0"/>
              </a:rPr>
              <a:t>سال 2009- سرعت و </a:t>
            </a:r>
            <a:r>
              <a:rPr lang="fa-IR" sz="2400" dirty="0" smtClean="0">
                <a:solidFill>
                  <a:prstClr val="black"/>
                </a:solidFill>
                <a:latin typeface="Arial" pitchFamily="34" charset="0"/>
              </a:rPr>
              <a:t>امنيت بيشتر- کاربري </a:t>
            </a:r>
            <a:r>
              <a:rPr lang="fa-IR" sz="2400" dirty="0">
                <a:solidFill>
                  <a:prstClr val="black"/>
                </a:solidFill>
                <a:latin typeface="Arial" pitchFamily="34" charset="0"/>
              </a:rPr>
              <a:t>ساده تر و امکانات </a:t>
            </a:r>
            <a:r>
              <a:rPr lang="fa-IR" sz="2400" dirty="0" smtClean="0">
                <a:solidFill>
                  <a:prstClr val="black"/>
                </a:solidFill>
                <a:latin typeface="Arial" pitchFamily="34" charset="0"/>
              </a:rPr>
              <a:t>جانبي بيشتر</a:t>
            </a:r>
            <a:endParaRPr lang="en-US" sz="2400" dirty="0" smtClean="0">
              <a:solidFill>
                <a:prstClr val="black"/>
              </a:solidFill>
              <a:latin typeface="Arial" pitchFamily="34" charset="0"/>
            </a:endParaRPr>
          </a:p>
          <a:p>
            <a:pPr lvl="0" algn="just" rtl="1">
              <a:buClr>
                <a:srgbClr val="0BD0D9"/>
              </a:buClr>
              <a:buFont typeface="Arial" pitchFamily="34" charset="0"/>
              <a:buChar char="•"/>
            </a:pPr>
            <a:endParaRPr lang="en-US" sz="2400" dirty="0">
              <a:solidFill>
                <a:prstClr val="black"/>
              </a:solidFill>
              <a:latin typeface="Arial" pitchFamily="34" charset="0"/>
            </a:endParaRPr>
          </a:p>
          <a:p>
            <a:pPr lvl="0" algn="just" rtl="1">
              <a:buClr>
                <a:srgbClr val="0BD0D9"/>
              </a:buClr>
              <a:buFont typeface="Arial" pitchFamily="34" charset="0"/>
              <a:buChar char="•"/>
            </a:pPr>
            <a:endParaRPr lang="en-US" sz="2400" dirty="0" smtClean="0">
              <a:solidFill>
                <a:prstClr val="black"/>
              </a:solidFill>
              <a:latin typeface="Arial" pitchFamily="34" charset="0"/>
            </a:endParaRPr>
          </a:p>
          <a:p>
            <a:pPr lvl="0" algn="just" rtl="1">
              <a:buClr>
                <a:srgbClr val="0BD0D9"/>
              </a:buClr>
              <a:buFont typeface="Arial" pitchFamily="34" charset="0"/>
              <a:buChar char="•"/>
            </a:pPr>
            <a:endParaRPr lang="en-US" sz="2400" dirty="0">
              <a:solidFill>
                <a:prstClr val="black"/>
              </a:solidFill>
              <a:latin typeface="Arial" pitchFamily="34" charset="0"/>
            </a:endParaRPr>
          </a:p>
          <a:p>
            <a:pPr lvl="0" algn="just" rtl="1">
              <a:buClr>
                <a:srgbClr val="0BD0D9"/>
              </a:buClr>
              <a:buFont typeface="Arial" pitchFamily="34" charset="0"/>
              <a:buChar char="•"/>
            </a:pPr>
            <a:endParaRPr lang="en-US" sz="2400" dirty="0" smtClean="0">
              <a:solidFill>
                <a:prstClr val="black"/>
              </a:solidFill>
              <a:latin typeface="Arial" pitchFamily="34" charset="0"/>
            </a:endParaRPr>
          </a:p>
          <a:p>
            <a:pPr lvl="0" algn="just" rtl="1">
              <a:buClr>
                <a:srgbClr val="0BD0D9"/>
              </a:buClr>
              <a:buFont typeface="Arial" pitchFamily="34" charset="0"/>
              <a:buChar char="•"/>
            </a:pPr>
            <a:r>
              <a:rPr lang="fa-IR" sz="2400" dirty="0" smtClean="0">
                <a:solidFill>
                  <a:prstClr val="black"/>
                </a:solidFill>
                <a:latin typeface="Arial" pitchFamily="34" charset="0"/>
              </a:rPr>
              <a:t>ويندوز 8: در </a:t>
            </a:r>
            <a:r>
              <a:rPr lang="fa-IR" sz="2400" dirty="0">
                <a:solidFill>
                  <a:prstClr val="black"/>
                </a:solidFill>
                <a:latin typeface="Arial" pitchFamily="34" charset="0"/>
              </a:rPr>
              <a:t>‎۵ آبان ۱۳۹۱ به بازار عرضه شد. </a:t>
            </a:r>
            <a:r>
              <a:rPr lang="fa-IR" sz="2400" dirty="0" smtClean="0">
                <a:solidFill>
                  <a:prstClr val="black"/>
                </a:solidFill>
                <a:latin typeface="Arial" pitchFamily="34" charset="0"/>
              </a:rPr>
              <a:t>ويندوز </a:t>
            </a:r>
            <a:r>
              <a:rPr lang="fa-IR" sz="2400" dirty="0">
                <a:solidFill>
                  <a:prstClr val="black"/>
                </a:solidFill>
                <a:latin typeface="Arial" pitchFamily="34" charset="0"/>
              </a:rPr>
              <a:t>۸ </a:t>
            </a:r>
            <a:r>
              <a:rPr lang="fa-IR" sz="2400" dirty="0" smtClean="0">
                <a:solidFill>
                  <a:prstClr val="black"/>
                </a:solidFill>
                <a:latin typeface="Arial" pitchFamily="34" charset="0"/>
              </a:rPr>
              <a:t>براي </a:t>
            </a:r>
            <a:r>
              <a:rPr lang="fa-IR" sz="2400" dirty="0">
                <a:solidFill>
                  <a:prstClr val="black"/>
                </a:solidFill>
                <a:latin typeface="Arial" pitchFamily="34" charset="0"/>
              </a:rPr>
              <a:t>استفاده در </a:t>
            </a:r>
            <a:r>
              <a:rPr lang="fa-IR" sz="2400" dirty="0" smtClean="0">
                <a:solidFill>
                  <a:prstClr val="black"/>
                </a:solidFill>
                <a:latin typeface="Arial" pitchFamily="34" charset="0"/>
              </a:rPr>
              <a:t>رايانه‌هاي شخصي، رايانه‌هاي </a:t>
            </a:r>
            <a:r>
              <a:rPr lang="fa-IR" sz="2400" dirty="0">
                <a:solidFill>
                  <a:prstClr val="black"/>
                </a:solidFill>
                <a:latin typeface="Arial" pitchFamily="34" charset="0"/>
              </a:rPr>
              <a:t>همراه و تبلت ها </a:t>
            </a:r>
            <a:r>
              <a:rPr lang="fa-IR" sz="2400" dirty="0" smtClean="0">
                <a:solidFill>
                  <a:prstClr val="black"/>
                </a:solidFill>
                <a:latin typeface="Arial" pitchFamily="34" charset="0"/>
              </a:rPr>
              <a:t>توليد </a:t>
            </a:r>
            <a:r>
              <a:rPr lang="fa-IR" sz="2400" dirty="0">
                <a:solidFill>
                  <a:prstClr val="black"/>
                </a:solidFill>
                <a:latin typeface="Arial" pitchFamily="34" charset="0"/>
              </a:rPr>
              <a:t>شده‌است</a:t>
            </a:r>
            <a:r>
              <a:rPr lang="fa-IR" sz="2400" dirty="0" smtClean="0">
                <a:solidFill>
                  <a:prstClr val="black"/>
                </a:solidFill>
                <a:latin typeface="Arial" pitchFamily="34" charset="0"/>
              </a:rPr>
              <a:t>.</a:t>
            </a:r>
            <a:endParaRPr lang="en-US" sz="2400" dirty="0" smtClean="0">
              <a:solidFill>
                <a:prstClr val="black"/>
              </a:solidFill>
              <a:latin typeface="Arial" pitchFamily="34" charset="0"/>
            </a:endParaRPr>
          </a:p>
          <a:p>
            <a:pPr lvl="0" algn="just" rtl="1">
              <a:buClr>
                <a:srgbClr val="0BD0D9"/>
              </a:buClr>
              <a:buFont typeface="Arial" pitchFamily="34" charset="0"/>
              <a:buChar char="•"/>
            </a:pPr>
            <a:endParaRPr lang="fa-IR" sz="2000" dirty="0">
              <a:solidFill>
                <a:prstClr val="black"/>
              </a:solidFill>
              <a:latin typeface="Arial" pitchFamily="34" charset="0"/>
              <a:cs typeface="Arial" pitchFamily="34" charset="0"/>
            </a:endParaRPr>
          </a:p>
          <a:p>
            <a:pPr algn="r" rt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9847" y="2208444"/>
            <a:ext cx="2466975" cy="18478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9847" y="4981504"/>
            <a:ext cx="2584306" cy="1550584"/>
          </a:xfrm>
          <a:prstGeom prst="rect">
            <a:avLst/>
          </a:prstGeom>
        </p:spPr>
      </p:pic>
      <p:sp>
        <p:nvSpPr>
          <p:cNvPr id="6" name="Slide Number Placeholder 5"/>
          <p:cNvSpPr>
            <a:spLocks noGrp="1"/>
          </p:cNvSpPr>
          <p:nvPr>
            <p:ph type="sldNum" sz="quarter" idx="12"/>
          </p:nvPr>
        </p:nvSpPr>
        <p:spPr/>
        <p:txBody>
          <a:bodyPr/>
          <a:lstStyle/>
          <a:p>
            <a:fld id="{F8830376-3F49-4310-8A3B-6CD828100627}" type="slidenum">
              <a:rPr lang="en-US" smtClean="0"/>
              <a:t>8</a:t>
            </a:fld>
            <a:endParaRPr lang="en-US"/>
          </a:p>
        </p:txBody>
      </p:sp>
    </p:spTree>
    <p:extLst>
      <p:ext uri="{BB962C8B-B14F-4D97-AF65-F5344CB8AC3E}">
        <p14:creationId xmlns:p14="http://schemas.microsoft.com/office/powerpoint/2010/main" val="1047091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duotone>
              <a:schemeClr val="bg1">
                <a:shade val="90000"/>
                <a:satMod val="150000"/>
              </a:schemeClr>
              <a:schemeClr val="bg1">
                <a:tint val="88000"/>
                <a:satMod val="150000"/>
              </a:schemeClr>
            </a:duotone>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9"/>
            <a:ext cx="8229600" cy="515112"/>
          </a:xfrm>
        </p:spPr>
        <p:txBody>
          <a:bodyPr>
            <a:normAutofit/>
          </a:bodyPr>
          <a:lstStyle/>
          <a:p>
            <a:pPr algn="ctr"/>
            <a:r>
              <a:rPr lang="fa-IR" sz="2800" b="1" dirty="0"/>
              <a:t>انواع سيستم عامل ها</a:t>
            </a:r>
            <a:endParaRPr lang="en-US" sz="2800" b="1" dirty="0"/>
          </a:p>
        </p:txBody>
      </p:sp>
      <p:sp>
        <p:nvSpPr>
          <p:cNvPr id="3" name="Content Placeholder 2"/>
          <p:cNvSpPr>
            <a:spLocks noGrp="1"/>
          </p:cNvSpPr>
          <p:nvPr>
            <p:ph idx="1"/>
          </p:nvPr>
        </p:nvSpPr>
        <p:spPr>
          <a:xfrm>
            <a:off x="457200" y="1524000"/>
            <a:ext cx="8229600" cy="5029200"/>
          </a:xfrm>
          <a:blipFill>
            <a:blip r:embed="rId3"/>
            <a:stretch>
              <a:fillRect/>
            </a:stretch>
          </a:blipFill>
        </p:spPr>
        <p:txBody>
          <a:bodyPr>
            <a:normAutofit/>
          </a:bodyPr>
          <a:lstStyle/>
          <a:p>
            <a:pPr algn="just" rtl="1"/>
            <a:r>
              <a:rPr lang="fa-IR" sz="2400" dirty="0"/>
              <a:t>ویندوز 10</a:t>
            </a:r>
            <a:r>
              <a:rPr lang="fa-IR" sz="2400" dirty="0" smtClean="0"/>
              <a:t>: آخرین </a:t>
            </a:r>
            <a:r>
              <a:rPr lang="fa-IR" sz="2400" dirty="0"/>
              <a:t>نسخه </a:t>
            </a:r>
            <a:r>
              <a:rPr lang="fa-IR" sz="2400" dirty="0" smtClean="0"/>
              <a:t>سیستم‌</a:t>
            </a:r>
            <a:r>
              <a:rPr lang="en-US" sz="2400" dirty="0" smtClean="0"/>
              <a:t> </a:t>
            </a:r>
            <a:r>
              <a:rPr lang="fa-IR" sz="2400" dirty="0" smtClean="0"/>
              <a:t>عامل </a:t>
            </a:r>
            <a:r>
              <a:rPr lang="fa-IR" sz="2400" dirty="0"/>
              <a:t>از </a:t>
            </a:r>
            <a:r>
              <a:rPr lang="fa-IR" sz="2400" dirty="0" smtClean="0"/>
              <a:t>خانواده</a:t>
            </a:r>
            <a:r>
              <a:rPr lang="en-US" sz="2400" dirty="0" smtClean="0"/>
              <a:t> </a:t>
            </a:r>
            <a:r>
              <a:rPr lang="fa-IR" sz="2400" dirty="0" smtClean="0"/>
              <a:t>ی </a:t>
            </a:r>
            <a:r>
              <a:rPr lang="fa-IR" sz="2400" dirty="0"/>
              <a:t>ویندوز </a:t>
            </a:r>
            <a:r>
              <a:rPr lang="en-US" sz="2400" dirty="0" smtClean="0"/>
              <a:t>NT</a:t>
            </a:r>
            <a:r>
              <a:rPr lang="fa-IR" sz="2400" dirty="0" smtClean="0"/>
              <a:t> </a:t>
            </a:r>
            <a:r>
              <a:rPr lang="fa-IR" sz="2400" dirty="0"/>
              <a:t>شرکت مایکروسافت است و </a:t>
            </a:r>
            <a:r>
              <a:rPr lang="fa-IR" sz="2400" dirty="0" smtClean="0"/>
              <a:t>نسخه ی </a:t>
            </a:r>
            <a:r>
              <a:rPr lang="fa-IR" sz="2400" dirty="0"/>
              <a:t>پس از ویندوز </a:t>
            </a:r>
            <a:r>
              <a:rPr lang="fa-IR" sz="2400" dirty="0" smtClean="0"/>
              <a:t>۸.۱ </a:t>
            </a:r>
            <a:r>
              <a:rPr lang="fa-IR" sz="2400" dirty="0"/>
              <a:t>بشمار </a:t>
            </a:r>
            <a:r>
              <a:rPr lang="fa-IR" sz="2400" dirty="0" smtClean="0"/>
              <a:t>می‌آید. ویندوز </a:t>
            </a:r>
            <a:r>
              <a:rPr lang="fa-IR" sz="2400" dirty="0"/>
              <a:t>۱۰ نخستین بار در سپتامبر ۲۰۱۴ در کنفرانس بیلد پرده برداری شد. این سیستم عامل برای رایانه شخصی، لپ تاپ، دستگاه‌های موبایل (تبلت و تلفن هوشمند) و رایانه‌های شخصی یکپارچه توسعه یافته است.</a:t>
            </a:r>
          </a:p>
          <a:p>
            <a:pPr algn="just" rtl="1"/>
            <a:r>
              <a:rPr lang="fa-IR" sz="2400" dirty="0" smtClean="0"/>
              <a:t>به گفته ی </a:t>
            </a:r>
            <a:r>
              <a:rPr lang="fa-IR" sz="2400" dirty="0"/>
              <a:t>ساتیا نادلا، مدیرعامل شرکت مایکروسافت، پس از این سیستم، این شرکت، سیستم عامل دیگری تولید نخواهد کرد</a:t>
            </a:r>
            <a:endParaRPr lang="en-US" sz="2400"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4953000"/>
            <a:ext cx="2857500" cy="1600200"/>
          </a:xfrm>
          <a:prstGeom prst="rect">
            <a:avLst/>
          </a:prstGeom>
        </p:spPr>
      </p:pic>
      <p:sp>
        <p:nvSpPr>
          <p:cNvPr id="5" name="Slide Number Placeholder 4"/>
          <p:cNvSpPr>
            <a:spLocks noGrp="1"/>
          </p:cNvSpPr>
          <p:nvPr>
            <p:ph type="sldNum" sz="quarter" idx="12"/>
          </p:nvPr>
        </p:nvSpPr>
        <p:spPr/>
        <p:txBody>
          <a:bodyPr/>
          <a:lstStyle/>
          <a:p>
            <a:fld id="{F8830376-3F49-4310-8A3B-6CD828100627}" type="slidenum">
              <a:rPr lang="en-US" smtClean="0"/>
              <a:t>9</a:t>
            </a:fld>
            <a:endParaRPr lang="en-US"/>
          </a:p>
        </p:txBody>
      </p:sp>
    </p:spTree>
    <p:extLst>
      <p:ext uri="{BB962C8B-B14F-4D97-AF65-F5344CB8AC3E}">
        <p14:creationId xmlns:p14="http://schemas.microsoft.com/office/powerpoint/2010/main" val="27002881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1899</TotalTime>
  <Words>1711</Words>
  <Application>Microsoft Office PowerPoint</Application>
  <PresentationFormat>On-screen Show (4:3)</PresentationFormat>
  <Paragraphs>267</Paragraphs>
  <Slides>33</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33</vt:i4>
      </vt:variant>
    </vt:vector>
  </HeadingPairs>
  <TitlesOfParts>
    <vt:vector size="44" baseType="lpstr">
      <vt:lpstr>Arial</vt:lpstr>
      <vt:lpstr>B Nazanin</vt:lpstr>
      <vt:lpstr>B Zar</vt:lpstr>
      <vt:lpstr>Calibri</vt:lpstr>
      <vt:lpstr>Constantia</vt:lpstr>
      <vt:lpstr>Majalla UI</vt:lpstr>
      <vt:lpstr>Tahoma</vt:lpstr>
      <vt:lpstr>Times New Roman</vt:lpstr>
      <vt:lpstr>Wingdings</vt:lpstr>
      <vt:lpstr>Wingdings 2</vt:lpstr>
      <vt:lpstr>Flow</vt:lpstr>
      <vt:lpstr>تاریخچه کامپیوتر</vt:lpstr>
      <vt:lpstr>رایانه</vt:lpstr>
      <vt:lpstr>نرم افزار(Software)</vt:lpstr>
      <vt:lpstr>تاريخچه کامپيوتر</vt:lpstr>
      <vt:lpstr>سیستم عامل</vt:lpstr>
      <vt:lpstr>انواع سيستم عامل ها</vt:lpstr>
      <vt:lpstr>انواع سيستم عامل ها</vt:lpstr>
      <vt:lpstr>انواع سيستم عامل ها</vt:lpstr>
      <vt:lpstr>انواع سيستم عامل ها</vt:lpstr>
      <vt:lpstr>سخت افزار(Hardware) و PC</vt:lpstr>
      <vt:lpstr>انواع رايانه از لحاظ ظاهري</vt:lpstr>
      <vt:lpstr>اجزاي اصلي رايانه ها</vt:lpstr>
      <vt:lpstr>CPUاجزاي اصلي رايانه ها-</vt:lpstr>
      <vt:lpstr>اجزاي اصلي رايانه ها-حافظه اصلی</vt:lpstr>
      <vt:lpstr>حافظه اصلی</vt:lpstr>
      <vt:lpstr>حافظه اصلی</vt:lpstr>
      <vt:lpstr>اجزاي اصلي رايانه ها</vt:lpstr>
      <vt:lpstr>مبناي کار رايانه</vt:lpstr>
      <vt:lpstr>رسانه های ذخيره سازی</vt:lpstr>
      <vt:lpstr>رسانه های ذخيره سازی</vt:lpstr>
      <vt:lpstr>صفحه نمايش</vt:lpstr>
      <vt:lpstr>صفحه نمايش</vt:lpstr>
      <vt:lpstr>صفحه نمايش</vt:lpstr>
      <vt:lpstr>صفحه نمايش</vt:lpstr>
      <vt:lpstr>پرينترها</vt:lpstr>
      <vt:lpstr>انواع درگاه هاي ورودي -خروجي</vt:lpstr>
      <vt:lpstr>انواع درگاه هاي ورودي -خروجي</vt:lpstr>
      <vt:lpstr>انواع درگاه هاي ورودي -خروجي</vt:lpstr>
      <vt:lpstr>شبکه</vt:lpstr>
      <vt:lpstr>شبکه</vt:lpstr>
      <vt:lpstr>شبکه</vt:lpstr>
      <vt:lpstr>شبکه</vt:lpstr>
      <vt:lpstr>شبکه</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سیستم عامل</dc:title>
  <dc:creator>Norouzi</dc:creator>
  <cp:lastModifiedBy>IT</cp:lastModifiedBy>
  <cp:revision>113</cp:revision>
  <dcterms:created xsi:type="dcterms:W3CDTF">2013-03-04T04:36:26Z</dcterms:created>
  <dcterms:modified xsi:type="dcterms:W3CDTF">2017-10-09T07:47:07Z</dcterms:modified>
</cp:coreProperties>
</file>